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58" r:id="rId2"/>
    <p:sldId id="294" r:id="rId3"/>
    <p:sldId id="359" r:id="rId4"/>
    <p:sldId id="360" r:id="rId5"/>
    <p:sldId id="387" r:id="rId6"/>
    <p:sldId id="330" r:id="rId7"/>
    <p:sldId id="367" r:id="rId8"/>
    <p:sldId id="307" r:id="rId9"/>
    <p:sldId id="308" r:id="rId10"/>
    <p:sldId id="309" r:id="rId11"/>
    <p:sldId id="295" r:id="rId12"/>
    <p:sldId id="297" r:id="rId13"/>
    <p:sldId id="291" r:id="rId14"/>
    <p:sldId id="325" r:id="rId15"/>
    <p:sldId id="296" r:id="rId16"/>
    <p:sldId id="379" r:id="rId17"/>
    <p:sldId id="315" r:id="rId18"/>
    <p:sldId id="380" r:id="rId19"/>
    <p:sldId id="381" r:id="rId20"/>
    <p:sldId id="289" r:id="rId21"/>
    <p:sldId id="288" r:id="rId22"/>
    <p:sldId id="382" r:id="rId23"/>
    <p:sldId id="383" r:id="rId24"/>
    <p:sldId id="386" r:id="rId25"/>
    <p:sldId id="374" r:id="rId26"/>
    <p:sldId id="377" r:id="rId27"/>
    <p:sldId id="375" r:id="rId28"/>
    <p:sldId id="378" r:id="rId29"/>
    <p:sldId id="371" r:id="rId30"/>
    <p:sldId id="266" r:id="rId31"/>
    <p:sldId id="390" r:id="rId32"/>
    <p:sldId id="335" r:id="rId33"/>
    <p:sldId id="392" r:id="rId34"/>
    <p:sldId id="311" r:id="rId35"/>
    <p:sldId id="394" r:id="rId36"/>
    <p:sldId id="334" r:id="rId37"/>
    <p:sldId id="396" r:id="rId38"/>
    <p:sldId id="263" r:id="rId39"/>
    <p:sldId id="278" r:id="rId40"/>
    <p:sldId id="399" r:id="rId41"/>
    <p:sldId id="398" r:id="rId42"/>
    <p:sldId id="355" r:id="rId43"/>
    <p:sldId id="312" r:id="rId44"/>
    <p:sldId id="400" r:id="rId45"/>
    <p:sldId id="313" r:id="rId46"/>
    <p:sldId id="395" r:id="rId47"/>
    <p:sldId id="314" r:id="rId48"/>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10D"/>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261" autoAdjust="0"/>
    <p:restoredTop sz="76744" autoAdjust="0"/>
  </p:normalViewPr>
  <p:slideViewPr>
    <p:cSldViewPr snapToGrid="0" showGuides="1">
      <p:cViewPr>
        <p:scale>
          <a:sx n="40" d="100"/>
          <a:sy n="40" d="100"/>
        </p:scale>
        <p:origin x="-67" y="-413"/>
      </p:cViewPr>
      <p:guideLst>
        <p:guide orient="horz" pos="2160"/>
        <p:guide pos="2870"/>
      </p:guideLst>
    </p:cSldViewPr>
  </p:slideViewPr>
  <p:notesTextViewPr>
    <p:cViewPr>
      <p:scale>
        <a:sx n="100" d="100"/>
        <a:sy n="100" d="100"/>
      </p:scale>
      <p:origin x="0" y="0"/>
    </p:cViewPr>
  </p:notesTextViewPr>
  <p:sorterViewPr>
    <p:cViewPr>
      <p:scale>
        <a:sx n="50" d="100"/>
        <a:sy n="50" d="100"/>
      </p:scale>
      <p:origin x="0" y="117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136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2B0F6333-2311-44B2-989F-E1E8B9BA27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eaLnBrk="1" hangingPunct="1"/>
            <a:r>
              <a:rPr lang="en-US" dirty="0" smtClean="0"/>
              <a:t>Of the eight National Parks in the Colorado Plateau, only the Grand Canyon and Canyonlands expose a section of Paleozoic strata worthy of our study of Divergent Continental Margins.</a:t>
            </a:r>
          </a:p>
          <a:p>
            <a:pPr eaLnBrk="1" hangingPunct="1"/>
            <a:endParaRPr lang="en-US" dirty="0" smtClean="0"/>
          </a:p>
        </p:txBody>
      </p:sp>
      <p:sp>
        <p:nvSpPr>
          <p:cNvPr id="114692" name="Slide Number Placeholder 3"/>
          <p:cNvSpPr>
            <a:spLocks noGrp="1"/>
          </p:cNvSpPr>
          <p:nvPr>
            <p:ph type="sldNum" sz="quarter" idx="5"/>
          </p:nvPr>
        </p:nvSpPr>
        <p:spPr>
          <a:noFill/>
        </p:spPr>
        <p:txBody>
          <a:bodyPr/>
          <a:lstStyle/>
          <a:p>
            <a:fld id="{1B0677E4-DB2F-457A-BE90-4121914DFAD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t>By the Pennsylvanian period, North and South America have collided and uplift has begun in the Ancestral Rockies.</a:t>
            </a:r>
          </a:p>
        </p:txBody>
      </p:sp>
      <p:sp>
        <p:nvSpPr>
          <p:cNvPr id="123908" name="Slide Number Placeholder 3"/>
          <p:cNvSpPr>
            <a:spLocks noGrp="1"/>
          </p:cNvSpPr>
          <p:nvPr>
            <p:ph type="sldNum" sz="quarter" idx="5"/>
          </p:nvPr>
        </p:nvSpPr>
        <p:spPr>
          <a:noFill/>
        </p:spPr>
        <p:txBody>
          <a:bodyPr/>
          <a:lstStyle/>
          <a:p>
            <a:fld id="{9CFF6DBD-DF79-4187-AE3D-134843AFC045}"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Enlarging North America a bit we can see that the Ancestral Rockies consisted of several ranges and basins surrounded by the shallow seas of the old divergent continental margin. This is the situation that made Canyonlands and nearby Arches National Parks special, because it is within one of these basins that the shallow seas where so completely surrounded by ranges that they evaporated and deposited a thick layer of salt.</a:t>
            </a:r>
          </a:p>
        </p:txBody>
      </p:sp>
      <p:sp>
        <p:nvSpPr>
          <p:cNvPr id="124932" name="Slide Number Placeholder 3"/>
          <p:cNvSpPr>
            <a:spLocks noGrp="1"/>
          </p:cNvSpPr>
          <p:nvPr>
            <p:ph type="sldNum" sz="quarter" idx="5"/>
          </p:nvPr>
        </p:nvSpPr>
        <p:spPr>
          <a:noFill/>
        </p:spPr>
        <p:txBody>
          <a:bodyPr/>
          <a:lstStyle/>
          <a:p>
            <a:fld id="{2083B70F-ADEA-4BB5-941F-E1575F08A4FA}"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Throughout the Permian these ranges eroded. By the Triassic, clastic sediments derived from the erosion of the Ancestral Rockies had completely buried the salt deposits.</a:t>
            </a:r>
          </a:p>
        </p:txBody>
      </p:sp>
      <p:sp>
        <p:nvSpPr>
          <p:cNvPr id="125956" name="Slide Number Placeholder 3"/>
          <p:cNvSpPr>
            <a:spLocks noGrp="1"/>
          </p:cNvSpPr>
          <p:nvPr>
            <p:ph type="sldNum" sz="quarter" idx="5"/>
          </p:nvPr>
        </p:nvSpPr>
        <p:spPr>
          <a:noFill/>
        </p:spPr>
        <p:txBody>
          <a:bodyPr/>
          <a:lstStyle/>
          <a:p>
            <a:fld id="{584C58C7-1EC3-4BD4-AFB8-B9637B556BC8}"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The Pennsylvanian basin in which the salt deposited is known as the Paradox Basin. You can see that it becomes covered up by sand dunes in the Permian. Recall that this was the same time that sand dunes stretched from Mexico to Montana, forming the Coconino Sandstone in the Grand Canyon. By the Triassic, the Ancestral Rockies had been worn down and the Canyonlands region was covered by a low elevation mud plain. Other sediments will deposit during the Jurassic and Cretaceous periods, but like the Grand Canyon, the Mesozoic section will be denuded from much of the park following Laramide uplift.</a:t>
            </a:r>
          </a:p>
        </p:txBody>
      </p:sp>
      <p:sp>
        <p:nvSpPr>
          <p:cNvPr id="126980" name="Slide Number Placeholder 3"/>
          <p:cNvSpPr>
            <a:spLocks noGrp="1"/>
          </p:cNvSpPr>
          <p:nvPr>
            <p:ph type="sldNum" sz="quarter" idx="5"/>
          </p:nvPr>
        </p:nvSpPr>
        <p:spPr>
          <a:noFill/>
        </p:spPr>
        <p:txBody>
          <a:bodyPr/>
          <a:lstStyle/>
          <a:p>
            <a:fld id="{7B7425F6-2E0A-450C-B8CD-312D646535CD}"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So the main units exposed in Canyonlands National Park are the Paradox Formation – a sequence of salt, gypsum, shale and limestone; the Honaker Trail Formation – composed of shallow marine sediments; and the Cutler Group – a complex series of sandstones and shales that deposited in a variety of depositional environments as shorelines oscillated and interfingered with deposits on beach dunes, sand bars and alluvial fans.</a:t>
            </a:r>
          </a:p>
        </p:txBody>
      </p:sp>
      <p:sp>
        <p:nvSpPr>
          <p:cNvPr id="128004" name="Slide Number Placeholder 3"/>
          <p:cNvSpPr>
            <a:spLocks noGrp="1"/>
          </p:cNvSpPr>
          <p:nvPr>
            <p:ph type="sldNum" sz="quarter" idx="5"/>
          </p:nvPr>
        </p:nvSpPr>
        <p:spPr>
          <a:noFill/>
        </p:spPr>
        <p:txBody>
          <a:bodyPr/>
          <a:lstStyle/>
          <a:p>
            <a:fld id="{A1C80AFB-046E-4156-93BC-837E59DC4BB9}"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t>Sometime after the Laramide uplift of the Colorado Plateau but before the weight of the Mesozoic section was removed by erosion, salt anticlines formed. Salt will basically flow towards the surface because the density of salt is very low, and under pressure, it becomes rather plastic. The rising salt anticlines folded and fractured the brittle overlying rocks and joint systems developed parallel to the axis of the anticline. These provided conduits for groundwater flow, which dissolved the salt and thereby removed the support holding up the overlying rocks. Salt valleys formed where the overlying rocks collapsed along faults roughly parallel to the joint systems.</a:t>
            </a:r>
          </a:p>
        </p:txBody>
      </p:sp>
      <p:sp>
        <p:nvSpPr>
          <p:cNvPr id="129028" name="Slide Number Placeholder 3"/>
          <p:cNvSpPr>
            <a:spLocks noGrp="1"/>
          </p:cNvSpPr>
          <p:nvPr>
            <p:ph type="sldNum" sz="quarter" idx="5"/>
          </p:nvPr>
        </p:nvSpPr>
        <p:spPr>
          <a:noFill/>
        </p:spPr>
        <p:txBody>
          <a:bodyPr/>
          <a:lstStyle/>
          <a:p>
            <a:fld id="{95BE831A-3647-433D-AA7A-FC1B5FA5CC68}"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t>Although nearby Moab, Utah lies in a large salt valley, …</a:t>
            </a:r>
          </a:p>
        </p:txBody>
      </p:sp>
      <p:sp>
        <p:nvSpPr>
          <p:cNvPr id="130052" name="Slide Number Placeholder 3"/>
          <p:cNvSpPr>
            <a:spLocks noGrp="1"/>
          </p:cNvSpPr>
          <p:nvPr>
            <p:ph type="sldNum" sz="quarter" idx="5"/>
          </p:nvPr>
        </p:nvSpPr>
        <p:spPr>
          <a:noFill/>
        </p:spPr>
        <p:txBody>
          <a:bodyPr/>
          <a:lstStyle/>
          <a:p>
            <a:fld id="{3FF863E9-8871-4396-BF82-E10E60BD41EB}"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E5ACB350-BA5A-4D4E-9173-F1ADCC56B2E2}" type="slidenum">
              <a:rPr lang="en-US" smtClean="0"/>
              <a:pPr/>
              <a:t>17</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dirty="0" smtClean="0"/>
              <a:t>… and there are several other salt valleys nearby (shown in yellow), none of these lies within the boundaries of Canyonlands.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F120A4D5-F95C-4444-ACC8-8D7AE73E823D}" type="slidenum">
              <a:rPr lang="en-US" smtClean="0"/>
              <a:pPr/>
              <a:t>18</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dirty="0" smtClean="0"/>
              <a:t>Nonetheless, several salt anticlines do lie beneath the strata of Canyonlands which are important because they fractured the overlying rocks along joint systems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784C9662-EFDB-4017-931E-87DC8CBBA4F3}" type="slidenum">
              <a:rPr lang="en-US" smtClean="0"/>
              <a:pPr/>
              <a:t>19</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 that generally follow the northwest to southeast trend of the salt anticlines and salt valleys produced by Laramide compression.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r>
              <a:rPr lang="en-US" dirty="0" smtClean="0"/>
              <a:t>This lesson will focus on Canyonlands National Park which as you can see on this geologic map of Utah …</a:t>
            </a:r>
          </a:p>
        </p:txBody>
      </p:sp>
      <p:sp>
        <p:nvSpPr>
          <p:cNvPr id="115716" name="Slide Number Placeholder 3"/>
          <p:cNvSpPr>
            <a:spLocks noGrp="1"/>
          </p:cNvSpPr>
          <p:nvPr>
            <p:ph type="sldNum" sz="quarter" idx="5"/>
          </p:nvPr>
        </p:nvSpPr>
        <p:spPr>
          <a:noFill/>
        </p:spPr>
        <p:txBody>
          <a:bodyPr/>
          <a:lstStyle/>
          <a:p>
            <a:fld id="{68E35C2F-29BA-4841-86A4-143C4228663B}"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dirty="0" smtClean="0"/>
              <a:t>Although salt valleys do not occur in Canyonlands, related landforms known as a salt grabens do. Notice that the salt grabens do not share the same orientation as the salt anticlines and salt valleys. They parallel the Colorado River instead.</a:t>
            </a:r>
          </a:p>
        </p:txBody>
      </p:sp>
      <p:sp>
        <p:nvSpPr>
          <p:cNvPr id="134148" name="Slide Number Placeholder 3"/>
          <p:cNvSpPr>
            <a:spLocks noGrp="1"/>
          </p:cNvSpPr>
          <p:nvPr>
            <p:ph type="sldNum" sz="quarter" idx="5"/>
          </p:nvPr>
        </p:nvSpPr>
        <p:spPr>
          <a:noFill/>
        </p:spPr>
        <p:txBody>
          <a:bodyPr/>
          <a:lstStyle/>
          <a:p>
            <a:fld id="{76BAC935-BA76-411E-B486-8FB5287CD532}"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en-US" dirty="0" smtClean="0"/>
              <a:t>Another important difference is that the transition from higher to lower elevations is far more abrupt with salt grabens and that the landscape appears decidedly two-tiered. Moreover, notice that the borders of these landforms often fit together as if they where pulled apart.</a:t>
            </a:r>
          </a:p>
        </p:txBody>
      </p:sp>
      <p:sp>
        <p:nvSpPr>
          <p:cNvPr id="135172" name="Slide Number Placeholder 3"/>
          <p:cNvSpPr>
            <a:spLocks noGrp="1"/>
          </p:cNvSpPr>
          <p:nvPr>
            <p:ph type="sldNum" sz="quarter" idx="5"/>
          </p:nvPr>
        </p:nvSpPr>
        <p:spPr>
          <a:noFill/>
        </p:spPr>
        <p:txBody>
          <a:bodyPr/>
          <a:lstStyle/>
          <a:p>
            <a:fld id="{C479109B-8869-4A8C-98D5-ACBCB3A63502}"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r>
              <a:rPr lang="en-US" dirty="0" smtClean="0"/>
              <a:t>Indeed, the landscape bears a striking resemblance to stretch marks!</a:t>
            </a:r>
          </a:p>
        </p:txBody>
      </p:sp>
      <p:sp>
        <p:nvSpPr>
          <p:cNvPr id="136196" name="Slide Number Placeholder 3"/>
          <p:cNvSpPr>
            <a:spLocks noGrp="1"/>
          </p:cNvSpPr>
          <p:nvPr>
            <p:ph type="sldNum" sz="quarter" idx="5"/>
          </p:nvPr>
        </p:nvSpPr>
        <p:spPr>
          <a:noFill/>
        </p:spPr>
        <p:txBody>
          <a:bodyPr/>
          <a:lstStyle/>
          <a:p>
            <a:fld id="{819A47FD-0592-497B-B254-8E55E9475A38}"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lang="en-US" dirty="0" smtClean="0"/>
              <a:t>Taking all these features into account and noting that the grabens occur just downstream from the confluence of the Green and Colorado Rivers, but on only one side, geologists came up with a convincing theory for salt graben origin.</a:t>
            </a:r>
          </a:p>
          <a:p>
            <a:endParaRPr lang="en-US" dirty="0" smtClean="0"/>
          </a:p>
        </p:txBody>
      </p:sp>
      <p:sp>
        <p:nvSpPr>
          <p:cNvPr id="137220" name="Slide Number Placeholder 3"/>
          <p:cNvSpPr>
            <a:spLocks noGrp="1"/>
          </p:cNvSpPr>
          <p:nvPr>
            <p:ph type="sldNum" sz="quarter" idx="5"/>
          </p:nvPr>
        </p:nvSpPr>
        <p:spPr>
          <a:noFill/>
        </p:spPr>
        <p:txBody>
          <a:bodyPr/>
          <a:lstStyle/>
          <a:p>
            <a:fld id="{B024E090-6C5A-4A23-9DC8-4CEC5E77A61E}"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dirty="0" smtClean="0"/>
              <a:t>First, the Laramide “Monument Uplift” gently tilted the Canyonlands’ strata to the northwest,…</a:t>
            </a:r>
          </a:p>
        </p:txBody>
      </p:sp>
      <p:sp>
        <p:nvSpPr>
          <p:cNvPr id="138244" name="Slide Number Placeholder 3"/>
          <p:cNvSpPr>
            <a:spLocks noGrp="1"/>
          </p:cNvSpPr>
          <p:nvPr>
            <p:ph type="sldNum" sz="quarter" idx="5"/>
          </p:nvPr>
        </p:nvSpPr>
        <p:spPr>
          <a:noFill/>
        </p:spPr>
        <p:txBody>
          <a:bodyPr/>
          <a:lstStyle/>
          <a:p>
            <a:fld id="{9BD27A60-27B1-4D4E-BA7C-A9E6C52C8622}"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dirty="0" smtClean="0"/>
              <a:t>… which, much later will end up being from the graben area towards the Colorado River.</a:t>
            </a:r>
          </a:p>
        </p:txBody>
      </p:sp>
      <p:sp>
        <p:nvSpPr>
          <p:cNvPr id="139268" name="Slide Number Placeholder 3"/>
          <p:cNvSpPr>
            <a:spLocks noGrp="1"/>
          </p:cNvSpPr>
          <p:nvPr>
            <p:ph type="sldNum" sz="quarter" idx="5"/>
          </p:nvPr>
        </p:nvSpPr>
        <p:spPr>
          <a:noFill/>
        </p:spPr>
        <p:txBody>
          <a:bodyPr/>
          <a:lstStyle/>
          <a:p>
            <a:fld id="{36DCE146-FEB6-4CEC-B897-5356F772B783}"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dirty="0" smtClean="0"/>
              <a:t>Energized by water freshly added from the Green River, the Colorado River rapidly down-cut towards the underlying salt deposits, thereby removing lateral support from the rocks up-dip from the river and initiating a series of faults parallel to the canyon. </a:t>
            </a:r>
          </a:p>
        </p:txBody>
      </p:sp>
      <p:sp>
        <p:nvSpPr>
          <p:cNvPr id="140292" name="Slide Number Placeholder 3"/>
          <p:cNvSpPr>
            <a:spLocks noGrp="1"/>
          </p:cNvSpPr>
          <p:nvPr>
            <p:ph type="sldNum" sz="quarter" idx="5"/>
          </p:nvPr>
        </p:nvSpPr>
        <p:spPr>
          <a:noFill/>
        </p:spPr>
        <p:txBody>
          <a:bodyPr/>
          <a:lstStyle/>
          <a:p>
            <a:fld id="{309CE90E-947C-4DAF-9391-1E6C0935FBC8}"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r>
              <a:rPr lang="en-US" dirty="0" smtClean="0"/>
              <a:t>As erosion continues, rock is removed whose weight is effectively “holding-down” the underlying salt, so the plastic, low density salt flows upward, hastening the time when the Colorado will make contact with the salt. Meanwhile the faults deepen as more lateral support is taken away.</a:t>
            </a:r>
          </a:p>
        </p:txBody>
      </p:sp>
      <p:sp>
        <p:nvSpPr>
          <p:cNvPr id="141316" name="Slide Number Placeholder 3"/>
          <p:cNvSpPr>
            <a:spLocks noGrp="1"/>
          </p:cNvSpPr>
          <p:nvPr>
            <p:ph type="sldNum" sz="quarter" idx="5"/>
          </p:nvPr>
        </p:nvSpPr>
        <p:spPr>
          <a:noFill/>
        </p:spPr>
        <p:txBody>
          <a:bodyPr/>
          <a:lstStyle/>
          <a:p>
            <a:fld id="{F7ECBF98-6E37-4E7D-A467-2FA1EDE161E0}"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r>
              <a:rPr lang="en-US" dirty="0" smtClean="0"/>
              <a:t>Once the Colorado River begins to dissolve the salt, rock begins to slide rapidly over the plastic salt towards the river. Since the Colorado only made contact with the salt a scant 100,000 years ago, …</a:t>
            </a:r>
          </a:p>
        </p:txBody>
      </p:sp>
      <p:sp>
        <p:nvSpPr>
          <p:cNvPr id="142340" name="Slide Number Placeholder 3"/>
          <p:cNvSpPr>
            <a:spLocks noGrp="1"/>
          </p:cNvSpPr>
          <p:nvPr>
            <p:ph type="sldNum" sz="quarter" idx="5"/>
          </p:nvPr>
        </p:nvSpPr>
        <p:spPr>
          <a:noFill/>
        </p:spPr>
        <p:txBody>
          <a:bodyPr/>
          <a:lstStyle/>
          <a:p>
            <a:fld id="{08AD653F-B264-4660-AEEE-4C0C52320215}"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r>
              <a:rPr lang="en-US" dirty="0" smtClean="0"/>
              <a:t>…the grabens are far too young for erosion to have smoothed their features appreciably. </a:t>
            </a:r>
          </a:p>
        </p:txBody>
      </p:sp>
      <p:sp>
        <p:nvSpPr>
          <p:cNvPr id="143364" name="Slide Number Placeholder 3"/>
          <p:cNvSpPr>
            <a:spLocks noGrp="1"/>
          </p:cNvSpPr>
          <p:nvPr>
            <p:ph type="sldNum" sz="quarter" idx="5"/>
          </p:nvPr>
        </p:nvSpPr>
        <p:spPr>
          <a:noFill/>
        </p:spPr>
        <p:txBody>
          <a:bodyPr/>
          <a:lstStyle/>
          <a:p>
            <a:fld id="{317CD1B9-EFCE-4786-B745-29690A4A2EFC}"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pPr eaLnBrk="1" hangingPunct="1"/>
            <a:r>
              <a:rPr lang="en-US" dirty="0" smtClean="0"/>
              <a:t>... Lies within an area of southeastern Utah that exposes mostly Pennsylvanian and Permian rocks. </a:t>
            </a:r>
          </a:p>
        </p:txBody>
      </p:sp>
      <p:sp>
        <p:nvSpPr>
          <p:cNvPr id="116740" name="Slide Number Placeholder 3"/>
          <p:cNvSpPr>
            <a:spLocks noGrp="1"/>
          </p:cNvSpPr>
          <p:nvPr>
            <p:ph type="sldNum" sz="quarter" idx="5"/>
          </p:nvPr>
        </p:nvSpPr>
        <p:spPr>
          <a:noFill/>
        </p:spPr>
        <p:txBody>
          <a:bodyPr/>
          <a:lstStyle/>
          <a:p>
            <a:fld id="{E69013B3-7C0A-41AD-BA29-67F54EBFD2D2}"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BFBDE3F2-BD99-4B9D-BEAF-8AB514314992}" type="slidenum">
              <a:rPr lang="en-US" smtClean="0"/>
              <a:pPr/>
              <a:t>30</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dirty="0" smtClean="0"/>
              <a:t>Upheaval Dome is another Canyonlands landform which has been attributed to the action of salt.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dirty="0" smtClean="0"/>
              <a:t>The conspicuous light-colored rock in the center is the White Rim Sandstone.</a:t>
            </a:r>
          </a:p>
        </p:txBody>
      </p:sp>
      <p:sp>
        <p:nvSpPr>
          <p:cNvPr id="145412" name="Slide Number Placeholder 3"/>
          <p:cNvSpPr>
            <a:spLocks noGrp="1"/>
          </p:cNvSpPr>
          <p:nvPr>
            <p:ph type="sldNum" sz="quarter" idx="5"/>
          </p:nvPr>
        </p:nvSpPr>
        <p:spPr>
          <a:noFill/>
        </p:spPr>
        <p:txBody>
          <a:bodyPr/>
          <a:lstStyle/>
          <a:p>
            <a:fld id="{F60452BA-6F7B-4121-8458-1C4E0CA5F081}"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A687E184-5665-4848-8933-4429DCCAB62D}" type="slidenum">
              <a:rPr lang="en-US" smtClean="0"/>
              <a:pPr/>
              <a:t>32</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dirty="0" smtClean="0"/>
              <a:t>So named for its common occurrence in the park around the rim of both the Green and Colorado River Canyons.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AC075557-ABC5-4AD6-B1A6-FECF6D6DAF66}" type="slidenum">
              <a:rPr lang="en-US" smtClean="0"/>
              <a:pPr/>
              <a:t>33</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US" dirty="0" smtClean="0"/>
              <a:t>It makes for a handy marker bed usually separating the Paleozoic from the Mesozoic.</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343196B-9E30-4E77-B506-B48FC8F1C7EA}" type="slidenum">
              <a:rPr lang="en-US" smtClean="0"/>
              <a:pPr/>
              <a:t>34</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dirty="0" smtClean="0"/>
              <a:t>Although the Mesozoic section has been eroded from most of the Canyonlands, significant thicknesses remain in the northern part of the park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dirty="0" smtClean="0"/>
              <a:t>… in a wedge-shaped district between the Green and Colorado Rivers known as “Island in the Sky”. This is also where Upheaval Dome is located.</a:t>
            </a:r>
          </a:p>
        </p:txBody>
      </p:sp>
      <p:sp>
        <p:nvSpPr>
          <p:cNvPr id="149508" name="Slide Number Placeholder 3"/>
          <p:cNvSpPr>
            <a:spLocks noGrp="1"/>
          </p:cNvSpPr>
          <p:nvPr>
            <p:ph type="sldNum" sz="quarter" idx="5"/>
          </p:nvPr>
        </p:nvSpPr>
        <p:spPr>
          <a:noFill/>
        </p:spPr>
        <p:txBody>
          <a:bodyPr/>
          <a:lstStyle/>
          <a:p>
            <a:fld id="{41725A62-64C1-4724-8504-AA786C12BDC3}"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r>
              <a:rPr lang="en-US" dirty="0" smtClean="0"/>
              <a:t>The Mesozoic rocks exposed in Upheaval Dome…</a:t>
            </a:r>
          </a:p>
        </p:txBody>
      </p:sp>
      <p:sp>
        <p:nvSpPr>
          <p:cNvPr id="150532" name="Slide Number Placeholder 3"/>
          <p:cNvSpPr>
            <a:spLocks noGrp="1"/>
          </p:cNvSpPr>
          <p:nvPr>
            <p:ph type="sldNum" sz="quarter" idx="5"/>
          </p:nvPr>
        </p:nvSpPr>
        <p:spPr>
          <a:noFill/>
        </p:spPr>
        <p:txBody>
          <a:bodyPr/>
          <a:lstStyle/>
          <a:p>
            <a:fld id="{B8483566-0E2B-4C08-9926-7CFDCF1EAB38}"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lang="en-US" dirty="0" smtClean="0"/>
              <a:t>…are arranged in a ring like structure with progressively older units in the center …</a:t>
            </a:r>
          </a:p>
        </p:txBody>
      </p:sp>
      <p:sp>
        <p:nvSpPr>
          <p:cNvPr id="151556" name="Slide Number Placeholder 3"/>
          <p:cNvSpPr>
            <a:spLocks noGrp="1"/>
          </p:cNvSpPr>
          <p:nvPr>
            <p:ph type="sldNum" sz="quarter" idx="5"/>
          </p:nvPr>
        </p:nvSpPr>
        <p:spPr>
          <a:noFill/>
        </p:spPr>
        <p:txBody>
          <a:bodyPr/>
          <a:lstStyle/>
          <a:p>
            <a:fld id="{C6897BD6-1FE0-4FCB-907B-788667ED849A}"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545DD94E-A96C-4E7C-9E90-5BF5D6ACB195}" type="slidenum">
              <a:rPr lang="en-US" smtClean="0"/>
              <a:pPr/>
              <a:t>38</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 where the Permian rocks are exposed.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smtClean="0"/>
              <a:t>The dome has long been interpreted as originating from uplift associated with the intrusion of a salt diapir from the Paradox salt unit below.</a:t>
            </a:r>
          </a:p>
        </p:txBody>
      </p:sp>
      <p:sp>
        <p:nvSpPr>
          <p:cNvPr id="153604" name="Slide Number Placeholder 3"/>
          <p:cNvSpPr>
            <a:spLocks noGrp="1"/>
          </p:cNvSpPr>
          <p:nvPr>
            <p:ph type="sldNum" sz="quarter" idx="5"/>
          </p:nvPr>
        </p:nvSpPr>
        <p:spPr>
          <a:noFill/>
        </p:spPr>
        <p:txBody>
          <a:bodyPr/>
          <a:lstStyle/>
          <a:p>
            <a:fld id="{B5638F1B-8656-459E-9C5F-F31E3675EE0D}"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r>
              <a:rPr lang="en-US" dirty="0" smtClean="0"/>
              <a:t>Zion, Bryce Canyon, and Arches National Parks expose mostly Mesozoic strata, during which time western North America was undergoing too much mountain building to be considered a DCM.</a:t>
            </a:r>
          </a:p>
        </p:txBody>
      </p:sp>
      <p:sp>
        <p:nvSpPr>
          <p:cNvPr id="117764" name="Slide Number Placeholder 3"/>
          <p:cNvSpPr>
            <a:spLocks noGrp="1"/>
          </p:cNvSpPr>
          <p:nvPr>
            <p:ph type="sldNum" sz="quarter" idx="5"/>
          </p:nvPr>
        </p:nvSpPr>
        <p:spPr>
          <a:noFill/>
        </p:spPr>
        <p:txBody>
          <a:bodyPr/>
          <a:lstStyle/>
          <a:p>
            <a:fld id="{EEB1E0ED-78DC-4ECC-8368-8024AF3263EB}"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dirty="0" smtClean="0"/>
              <a:t>Driven upwards by their relative buoyancy…</a:t>
            </a:r>
          </a:p>
        </p:txBody>
      </p:sp>
      <p:sp>
        <p:nvSpPr>
          <p:cNvPr id="154628" name="Slide Number Placeholder 3"/>
          <p:cNvSpPr>
            <a:spLocks noGrp="1"/>
          </p:cNvSpPr>
          <p:nvPr>
            <p:ph type="sldNum" sz="quarter" idx="5"/>
          </p:nvPr>
        </p:nvSpPr>
        <p:spPr>
          <a:noFill/>
        </p:spPr>
        <p:txBody>
          <a:bodyPr/>
          <a:lstStyle/>
          <a:p>
            <a:fld id="{A5B33FF8-3D72-48DD-B8EB-B1DAA8C4C110}"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r>
              <a:rPr lang="en-US" dirty="0" smtClean="0"/>
              <a:t>…salt diapirs routinely fold and ultimately pierce the overlying strata. </a:t>
            </a:r>
          </a:p>
        </p:txBody>
      </p:sp>
      <p:sp>
        <p:nvSpPr>
          <p:cNvPr id="155652" name="Slide Number Placeholder 3"/>
          <p:cNvSpPr>
            <a:spLocks noGrp="1"/>
          </p:cNvSpPr>
          <p:nvPr>
            <p:ph type="sldNum" sz="quarter" idx="5"/>
          </p:nvPr>
        </p:nvSpPr>
        <p:spPr>
          <a:noFill/>
        </p:spPr>
        <p:txBody>
          <a:bodyPr/>
          <a:lstStyle/>
          <a:p>
            <a:fld id="{AE38863F-D903-4279-87A7-ABA6D3E7D691}"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30EF3275-0B2A-4FC6-B62F-1F4E9DF5DB05}" type="slidenum">
              <a:rPr lang="en-US" smtClean="0"/>
              <a:pPr/>
              <a:t>42</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dirty="0" smtClean="0"/>
              <a:t>Salt diap</a:t>
            </a:r>
            <a:r>
              <a:rPr lang="en-US" u="sng" dirty="0" smtClean="0"/>
              <a:t>e</a:t>
            </a:r>
            <a:r>
              <a:rPr lang="en-US" dirty="0" smtClean="0"/>
              <a:t>rs are something entirely different. One can find most anything on Google Image search!</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DB8613D0-C54B-4050-8613-7351B38A6A03}" type="slidenum">
              <a:rPr lang="en-US" smtClean="0"/>
              <a:pPr/>
              <a:t>43</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dirty="0" smtClean="0"/>
              <a:t>A gentle syncline (downward fold) surrounds the central uplift. This arrangement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dirty="0" smtClean="0"/>
              <a:t>…is not unlike that produced by the impact of a drop of water onto water.</a:t>
            </a:r>
          </a:p>
        </p:txBody>
      </p:sp>
      <p:sp>
        <p:nvSpPr>
          <p:cNvPr id="158724" name="Slide Number Placeholder 3"/>
          <p:cNvSpPr>
            <a:spLocks noGrp="1"/>
          </p:cNvSpPr>
          <p:nvPr>
            <p:ph type="sldNum" sz="quarter" idx="5"/>
          </p:nvPr>
        </p:nvSpPr>
        <p:spPr>
          <a:noFill/>
        </p:spPr>
        <p:txBody>
          <a:bodyPr/>
          <a:lstStyle/>
          <a:p>
            <a:fld id="{4854D069-DB51-404A-8700-5E7778F2F6AE}"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453578C6-F7E4-4724-BA3D-93B69690612B}" type="slidenum">
              <a:rPr lang="en-US" smtClean="0"/>
              <a:pPr/>
              <a:t>45</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dirty="0" smtClean="0"/>
              <a:t>Impact origin is also supported by the complex fracture patterns in the central uplift,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US" dirty="0" smtClean="0"/>
              <a:t>… shatter cones in the White Rim Sandstone, ….</a:t>
            </a:r>
          </a:p>
        </p:txBody>
      </p:sp>
      <p:sp>
        <p:nvSpPr>
          <p:cNvPr id="160772" name="Slide Number Placeholder 3"/>
          <p:cNvSpPr>
            <a:spLocks noGrp="1"/>
          </p:cNvSpPr>
          <p:nvPr>
            <p:ph type="sldNum" sz="quarter" idx="5"/>
          </p:nvPr>
        </p:nvSpPr>
        <p:spPr>
          <a:noFill/>
        </p:spPr>
        <p:txBody>
          <a:bodyPr/>
          <a:lstStyle/>
          <a:p>
            <a:fld id="{12F5650A-0271-4AD1-91EE-D277FAACC1C8}"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57AA71B-8573-41CE-8E2A-6C8DF27EDE39}" type="slidenum">
              <a:rPr lang="en-US" smtClean="0"/>
              <a:pPr/>
              <a:t>47</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r>
              <a:rPr lang="en-US" dirty="0" smtClean="0"/>
              <a:t>… and shock-fractured quartz grains. Despite the compelling indirect evidence pointing towards meteorite impact forming Upheaval Dome, the idea has not been universally accepted, because no meteorites have ever been found in the area. Of course they could have been eroded, but the idea that a meteorite would strike an area where so many salt-induced structures occur, just seems a little too coincidental for proponents of the salt diapir theory. Personally,</a:t>
            </a:r>
            <a:r>
              <a:rPr lang="en-US" baseline="0" dirty="0" smtClean="0"/>
              <a:t> I think the two hypotheses are mutually compatible. If a meteorite hit an area underlain by salt, the salt would rise diapirically towards the impact site because the pressure on the salt would be lower there due to the removal of all the rock that was blasted away by the impact.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pPr eaLnBrk="1" hangingPunct="1"/>
            <a:r>
              <a:rPr lang="en-US" dirty="0" smtClean="0"/>
              <a:t>Part of the reason why Paleozoic rocks are exposed in Canyonlands National Park, rather than the younger Mesozoic strata exposed elsewhere in the region, is due to the fact that Canyonlands is located on the edge of the Monument Uplift - a broad, Laramide arch that caused most of the Mesozoic strata to be denuded in the area. </a:t>
            </a:r>
          </a:p>
        </p:txBody>
      </p:sp>
      <p:sp>
        <p:nvSpPr>
          <p:cNvPr id="118788" name="Slide Number Placeholder 3"/>
          <p:cNvSpPr>
            <a:spLocks noGrp="1"/>
          </p:cNvSpPr>
          <p:nvPr>
            <p:ph type="sldNum" sz="quarter" idx="5"/>
          </p:nvPr>
        </p:nvSpPr>
        <p:spPr>
          <a:noFill/>
        </p:spPr>
        <p:txBody>
          <a:bodyPr/>
          <a:lstStyle/>
          <a:p>
            <a:fld id="{5D7A4205-F523-4562-AD10-762B3F184994}"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r>
              <a:rPr lang="en-US" dirty="0" smtClean="0"/>
              <a:t>Canyonlands’ proximity to the confluence of the Colorado River and its largest tributary, the Green River, also played a role. Like the Grand Canyon, erosion rates where high enough to uncover the older Paleozoic strata. </a:t>
            </a:r>
          </a:p>
        </p:txBody>
      </p:sp>
      <p:sp>
        <p:nvSpPr>
          <p:cNvPr id="119812" name="Slide Number Placeholder 3"/>
          <p:cNvSpPr>
            <a:spLocks noGrp="1"/>
          </p:cNvSpPr>
          <p:nvPr>
            <p:ph type="sldNum" sz="quarter" idx="5"/>
          </p:nvPr>
        </p:nvSpPr>
        <p:spPr>
          <a:noFill/>
        </p:spPr>
        <p:txBody>
          <a:bodyPr/>
          <a:lstStyle/>
          <a:p>
            <a:fld id="{B4DEB041-5154-4B32-913C-B511DB6CA6F0}"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r>
              <a:rPr lang="en-US" dirty="0" smtClean="0"/>
              <a:t>But because Canyonlands National Park is located more towards the center of the Colorado Plateau than the Grand Canyon, erosion was not as severe and only exposed upper Paleozoic strata of the Pennsylvanian and Permian periods.</a:t>
            </a:r>
          </a:p>
          <a:p>
            <a:pPr eaLnBrk="1" hangingPunct="1"/>
            <a:endParaRPr lang="en-US" dirty="0" smtClean="0"/>
          </a:p>
        </p:txBody>
      </p:sp>
      <p:sp>
        <p:nvSpPr>
          <p:cNvPr id="120836" name="Slide Number Placeholder 3"/>
          <p:cNvSpPr>
            <a:spLocks noGrp="1"/>
          </p:cNvSpPr>
          <p:nvPr>
            <p:ph type="sldNum" sz="quarter" idx="5"/>
          </p:nvPr>
        </p:nvSpPr>
        <p:spPr>
          <a:noFill/>
        </p:spPr>
        <p:txBody>
          <a:bodyPr/>
          <a:lstStyle/>
          <a:p>
            <a:fld id="{52973134-F30D-4DB6-89C6-952396502648}"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t>Let’s take a look at the paleotectonic situation that led to the formation the Pennsylvanian and Permian strata in Canyonlands. The key interaction here is the closing of the Rheic Ocean as South America collides with North America.</a:t>
            </a:r>
          </a:p>
        </p:txBody>
      </p:sp>
      <p:sp>
        <p:nvSpPr>
          <p:cNvPr id="121860" name="Slide Number Placeholder 3"/>
          <p:cNvSpPr>
            <a:spLocks noGrp="1"/>
          </p:cNvSpPr>
          <p:nvPr>
            <p:ph type="sldNum" sz="quarter" idx="5"/>
          </p:nvPr>
        </p:nvSpPr>
        <p:spPr>
          <a:noFill/>
        </p:spPr>
        <p:txBody>
          <a:bodyPr/>
          <a:lstStyle/>
          <a:p>
            <a:fld id="{0F2EB459-4184-493F-9E08-29829C485B94}"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t>Notice the reduced size of the Rheic Ocean as we enter the Mississippian. </a:t>
            </a:r>
          </a:p>
        </p:txBody>
      </p:sp>
      <p:sp>
        <p:nvSpPr>
          <p:cNvPr id="122884" name="Slide Number Placeholder 3"/>
          <p:cNvSpPr>
            <a:spLocks noGrp="1"/>
          </p:cNvSpPr>
          <p:nvPr>
            <p:ph type="sldNum" sz="quarter" idx="5"/>
          </p:nvPr>
        </p:nvSpPr>
        <p:spPr>
          <a:noFill/>
        </p:spPr>
        <p:txBody>
          <a:bodyPr/>
          <a:lstStyle/>
          <a:p>
            <a:fld id="{9E1C78C7-4896-4E93-899B-A12DAA213B12}"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2131D3-11FA-4EE4-B17E-D64695CDFE4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846E0F-B7B1-47B0-B11C-292C2B8AFA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5ED88B-84AD-4CBE-BC54-D30BC1DB67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D0F89-D4B4-4273-A166-F6FA3D1DF91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025F2-67DD-492E-A0B0-3CE414DF81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788323-87F3-4DBA-B960-B17072E69FF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EA96F0-298F-4A89-83C0-A25876A121D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0E2692-A78F-4986-9FE9-CF5681C65D8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5F28E9-D0E5-4E2B-B405-89F7A42D107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E17D2-F5BC-4EFA-BA1A-9482DD9BCA3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0B1EA7-EFC5-43A6-BBFB-CECED8EA89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90B18D5F-4460-4D8F-95D0-5B92FA8054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ur corners"/>
          <p:cNvPicPr>
            <a:picLocks noChangeAspect="1" noChangeArrowheads="1"/>
          </p:cNvPicPr>
          <p:nvPr/>
        </p:nvPicPr>
        <p:blipFill>
          <a:blip r:embed="rId3"/>
          <a:srcRect/>
          <a:stretch>
            <a:fillRect/>
          </a:stretch>
        </p:blipFill>
        <p:spPr bwMode="auto">
          <a:xfrm>
            <a:off x="2693988" y="0"/>
            <a:ext cx="6450012" cy="6858000"/>
          </a:xfrm>
          <a:prstGeom prst="rect">
            <a:avLst/>
          </a:prstGeom>
          <a:noFill/>
          <a:ln w="9525">
            <a:noFill/>
            <a:miter lim="800000"/>
            <a:headEnd/>
            <a:tailEnd/>
          </a:ln>
        </p:spPr>
      </p:pic>
      <p:pic>
        <p:nvPicPr>
          <p:cNvPr id="2051" name="Picture 2" descr="C:\Documents and Settings\Gary Jacobson\Desktop\colorado plateau.tif"/>
          <p:cNvPicPr>
            <a:picLocks noChangeAspect="1" noChangeArrowheads="1"/>
          </p:cNvPicPr>
          <p:nvPr/>
        </p:nvPicPr>
        <p:blipFill>
          <a:blip r:embed="rId4"/>
          <a:srcRect/>
          <a:stretch>
            <a:fillRect/>
          </a:stretch>
        </p:blipFill>
        <p:spPr bwMode="auto">
          <a:xfrm>
            <a:off x="2414588" y="-182563"/>
            <a:ext cx="6629400" cy="7040563"/>
          </a:xfrm>
          <a:prstGeom prst="rect">
            <a:avLst/>
          </a:prstGeom>
          <a:noFill/>
          <a:ln w="9525">
            <a:noFill/>
            <a:miter lim="800000"/>
            <a:headEnd/>
            <a:tailEnd/>
          </a:ln>
        </p:spPr>
      </p:pic>
      <p:sp>
        <p:nvSpPr>
          <p:cNvPr id="2052" name="8-Point Star 2"/>
          <p:cNvSpPr>
            <a:spLocks noChangeArrowheads="1"/>
          </p:cNvSpPr>
          <p:nvPr/>
        </p:nvSpPr>
        <p:spPr bwMode="auto">
          <a:xfrm>
            <a:off x="5310188" y="1676400"/>
            <a:ext cx="609600" cy="609600"/>
          </a:xfrm>
          <a:prstGeom prst="star8">
            <a:avLst>
              <a:gd name="adj" fmla="val 15278"/>
            </a:avLst>
          </a:prstGeom>
          <a:solidFill>
            <a:srgbClr val="FF0000"/>
          </a:solidFill>
          <a:ln w="25400" algn="ctr">
            <a:solidFill>
              <a:schemeClr val="tx1"/>
            </a:solidFill>
            <a:round/>
            <a:headEnd/>
            <a:tailEnd type="triangle" w="med" len="med"/>
          </a:ln>
        </p:spPr>
        <p:txBody>
          <a:bodyPr/>
          <a:lstStyle/>
          <a:p>
            <a:endParaRPr lang="en-US"/>
          </a:p>
        </p:txBody>
      </p:sp>
      <p:sp>
        <p:nvSpPr>
          <p:cNvPr id="7" name="5-Point Star 6"/>
          <p:cNvSpPr/>
          <p:nvPr/>
        </p:nvSpPr>
        <p:spPr bwMode="auto">
          <a:xfrm>
            <a:off x="3455988" y="26670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9" name="5-Point Star 8"/>
          <p:cNvSpPr/>
          <p:nvPr/>
        </p:nvSpPr>
        <p:spPr bwMode="auto">
          <a:xfrm>
            <a:off x="6275388" y="26670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0" name="5-Point Star 9"/>
          <p:cNvSpPr/>
          <p:nvPr/>
        </p:nvSpPr>
        <p:spPr bwMode="auto">
          <a:xfrm>
            <a:off x="3989388" y="25908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1" name="5-Point Star 10"/>
          <p:cNvSpPr/>
          <p:nvPr/>
        </p:nvSpPr>
        <p:spPr bwMode="auto">
          <a:xfrm>
            <a:off x="4903788" y="19050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2" name="5-Point Star 11"/>
          <p:cNvSpPr/>
          <p:nvPr/>
        </p:nvSpPr>
        <p:spPr bwMode="auto">
          <a:xfrm>
            <a:off x="5589588" y="15240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4" name="5-Point Star 13"/>
          <p:cNvSpPr/>
          <p:nvPr/>
        </p:nvSpPr>
        <p:spPr bwMode="auto">
          <a:xfrm>
            <a:off x="5513388" y="3962400"/>
            <a:ext cx="228600" cy="228600"/>
          </a:xfrm>
          <a:prstGeom prst="star5">
            <a:avLst/>
          </a:prstGeom>
          <a:solidFill>
            <a:srgbClr val="FF0000"/>
          </a:solidFill>
          <a:ln w="19050"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5" name="TextBox 14"/>
          <p:cNvSpPr txBox="1"/>
          <p:nvPr/>
        </p:nvSpPr>
        <p:spPr>
          <a:xfrm>
            <a:off x="2795588" y="3657600"/>
            <a:ext cx="2209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Grand Canyon</a:t>
            </a:r>
          </a:p>
        </p:txBody>
      </p:sp>
      <p:sp>
        <p:nvSpPr>
          <p:cNvPr id="2060" name="8-Point Star 2"/>
          <p:cNvSpPr>
            <a:spLocks noChangeArrowheads="1"/>
          </p:cNvSpPr>
          <p:nvPr/>
        </p:nvSpPr>
        <p:spPr bwMode="auto">
          <a:xfrm>
            <a:off x="3633788" y="3124200"/>
            <a:ext cx="609600" cy="609600"/>
          </a:xfrm>
          <a:prstGeom prst="star8">
            <a:avLst>
              <a:gd name="adj" fmla="val 15278"/>
            </a:avLst>
          </a:prstGeom>
          <a:solidFill>
            <a:srgbClr val="FF0000"/>
          </a:solidFill>
          <a:ln w="25400" algn="ctr">
            <a:solidFill>
              <a:schemeClr val="tx1"/>
            </a:solidFill>
            <a:round/>
            <a:headEnd/>
            <a:tailEnd type="triangle" w="med" len="med"/>
          </a:ln>
        </p:spPr>
        <p:txBody>
          <a:bodyPr/>
          <a:lstStyle/>
          <a:p>
            <a:endParaRPr lang="en-US"/>
          </a:p>
        </p:txBody>
      </p:sp>
      <p:sp>
        <p:nvSpPr>
          <p:cNvPr id="16" name="TextBox 15"/>
          <p:cNvSpPr txBox="1"/>
          <p:nvPr/>
        </p:nvSpPr>
        <p:spPr>
          <a:xfrm>
            <a:off x="5843588" y="1676400"/>
            <a:ext cx="27432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Canyonlands</a:t>
            </a:r>
          </a:p>
        </p:txBody>
      </p:sp>
      <p:sp>
        <p:nvSpPr>
          <p:cNvPr id="17" name="TextBox 16"/>
          <p:cNvSpPr txBox="1"/>
          <p:nvPr/>
        </p:nvSpPr>
        <p:spPr>
          <a:xfrm>
            <a:off x="0" y="609600"/>
            <a:ext cx="3200400" cy="157003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DCM strata in the Colorado Plateau</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3"/>
          <a:srcRect/>
          <a:stretch>
            <a:fillRect/>
          </a:stretch>
        </p:blipFill>
        <p:spPr bwMode="auto">
          <a:xfrm>
            <a:off x="0" y="528638"/>
            <a:ext cx="9159875" cy="5800725"/>
          </a:xfrm>
          <a:prstGeom prst="rect">
            <a:avLst/>
          </a:prstGeom>
          <a:noFill/>
          <a:ln w="9525">
            <a:noFill/>
            <a:miter lim="800000"/>
            <a:headEnd/>
            <a:tailEnd/>
          </a:ln>
        </p:spPr>
      </p:pic>
      <p:sp>
        <p:nvSpPr>
          <p:cNvPr id="3" name="TextBox 2"/>
          <p:cNvSpPr txBox="1"/>
          <p:nvPr/>
        </p:nvSpPr>
        <p:spPr>
          <a:xfrm>
            <a:off x="228600" y="2616200"/>
            <a:ext cx="2209800" cy="107632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Ancestral Rockies</a:t>
            </a:r>
          </a:p>
        </p:txBody>
      </p:sp>
      <p:cxnSp>
        <p:nvCxnSpPr>
          <p:cNvPr id="4" name="Straight Arrow Connector 4"/>
          <p:cNvCxnSpPr>
            <a:cxnSpLocks noChangeShapeType="1"/>
          </p:cNvCxnSpPr>
          <p:nvPr/>
        </p:nvCxnSpPr>
        <p:spPr bwMode="auto">
          <a:xfrm>
            <a:off x="2332038" y="3184525"/>
            <a:ext cx="1447800" cy="46038"/>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40Nat"/>
          <p:cNvPicPr>
            <a:picLocks noChangeAspect="1" noChangeArrowheads="1"/>
          </p:cNvPicPr>
          <p:nvPr/>
        </p:nvPicPr>
        <p:blipFill>
          <a:blip r:embed="rId3"/>
          <a:srcRect/>
          <a:stretch>
            <a:fillRect/>
          </a:stretch>
        </p:blipFill>
        <p:spPr bwMode="auto">
          <a:xfrm>
            <a:off x="0" y="0"/>
            <a:ext cx="4559300" cy="6858000"/>
          </a:xfrm>
          <a:prstGeom prst="rect">
            <a:avLst/>
          </a:prstGeom>
          <a:noFill/>
          <a:ln w="9525">
            <a:noFill/>
            <a:miter lim="800000"/>
            <a:headEnd/>
            <a:tailEnd/>
          </a:ln>
        </p:spPr>
      </p:pic>
      <p:pic>
        <p:nvPicPr>
          <p:cNvPr id="12291" name="Picture 3" descr="300NAt"/>
          <p:cNvPicPr>
            <a:picLocks noChangeAspect="1" noChangeArrowheads="1"/>
          </p:cNvPicPr>
          <p:nvPr/>
        </p:nvPicPr>
        <p:blipFill>
          <a:blip r:embed="rId4"/>
          <a:srcRect/>
          <a:stretch>
            <a:fillRect/>
          </a:stretch>
        </p:blipFill>
        <p:spPr bwMode="auto">
          <a:xfrm>
            <a:off x="4572000" y="0"/>
            <a:ext cx="4572000" cy="6858000"/>
          </a:xfrm>
          <a:prstGeom prst="rect">
            <a:avLst/>
          </a:prstGeom>
          <a:noFill/>
          <a:ln w="9525">
            <a:noFill/>
            <a:miter lim="800000"/>
            <a:headEnd/>
            <a:tailEnd/>
          </a:ln>
        </p:spPr>
      </p:pic>
      <p:sp>
        <p:nvSpPr>
          <p:cNvPr id="4" name="TextBox 3"/>
          <p:cNvSpPr txBox="1"/>
          <p:nvPr/>
        </p:nvSpPr>
        <p:spPr>
          <a:xfrm>
            <a:off x="3032125" y="4657725"/>
            <a:ext cx="2209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Ancestral Rockies</a:t>
            </a:r>
          </a:p>
        </p:txBody>
      </p:sp>
      <p:cxnSp>
        <p:nvCxnSpPr>
          <p:cNvPr id="5" name="Straight Arrow Connector 4"/>
          <p:cNvCxnSpPr>
            <a:cxnSpLocks noChangeShapeType="1"/>
          </p:cNvCxnSpPr>
          <p:nvPr/>
        </p:nvCxnSpPr>
        <p:spPr bwMode="auto">
          <a:xfrm>
            <a:off x="4830763" y="5181600"/>
            <a:ext cx="701675" cy="46038"/>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70NAt"/>
          <p:cNvPicPr>
            <a:picLocks noChangeAspect="1" noChangeArrowheads="1"/>
          </p:cNvPicPr>
          <p:nvPr/>
        </p:nvPicPr>
        <p:blipFill>
          <a:blip r:embed="rId3"/>
          <a:srcRect/>
          <a:stretch>
            <a:fillRect/>
          </a:stretch>
        </p:blipFill>
        <p:spPr bwMode="auto">
          <a:xfrm>
            <a:off x="0" y="0"/>
            <a:ext cx="4559300" cy="6858000"/>
          </a:xfrm>
          <a:prstGeom prst="rect">
            <a:avLst/>
          </a:prstGeom>
          <a:noFill/>
          <a:ln w="9525">
            <a:noFill/>
            <a:miter lim="800000"/>
            <a:headEnd/>
            <a:tailEnd/>
          </a:ln>
        </p:spPr>
      </p:pic>
      <p:pic>
        <p:nvPicPr>
          <p:cNvPr id="13315" name="Picture 3" descr="230NAt"/>
          <p:cNvPicPr>
            <a:picLocks noChangeAspect="1" noChangeArrowheads="1"/>
          </p:cNvPicPr>
          <p:nvPr/>
        </p:nvPicPr>
        <p:blipFill>
          <a:blip r:embed="rId4"/>
          <a:srcRect/>
          <a:stretch>
            <a:fillRect/>
          </a:stretch>
        </p:blipFill>
        <p:spPr bwMode="auto">
          <a:xfrm>
            <a:off x="4584700" y="0"/>
            <a:ext cx="4559300" cy="6858000"/>
          </a:xfrm>
          <a:prstGeom prst="rect">
            <a:avLst/>
          </a:prstGeom>
          <a:noFill/>
          <a:ln w="9525">
            <a:noFill/>
            <a:miter lim="800000"/>
            <a:headEnd/>
            <a:tailEnd/>
          </a:ln>
        </p:spPr>
      </p:pic>
      <p:sp>
        <p:nvSpPr>
          <p:cNvPr id="4" name="TextBox 3"/>
          <p:cNvSpPr txBox="1"/>
          <p:nvPr/>
        </p:nvSpPr>
        <p:spPr>
          <a:xfrm>
            <a:off x="3032125" y="3209925"/>
            <a:ext cx="2209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Clastic sediment</a:t>
            </a:r>
          </a:p>
        </p:txBody>
      </p:sp>
      <p:cxnSp>
        <p:nvCxnSpPr>
          <p:cNvPr id="5" name="Straight Arrow Connector 4"/>
          <p:cNvCxnSpPr>
            <a:cxnSpLocks noChangeShapeType="1"/>
          </p:cNvCxnSpPr>
          <p:nvPr/>
        </p:nvCxnSpPr>
        <p:spPr bwMode="auto">
          <a:xfrm flipV="1">
            <a:off x="4114800" y="2117725"/>
            <a:ext cx="1371600" cy="1052513"/>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8" name="Straight Arrow Connector 7"/>
          <p:cNvCxnSpPr>
            <a:cxnSpLocks noChangeShapeType="1"/>
          </p:cNvCxnSpPr>
          <p:nvPr/>
        </p:nvCxnSpPr>
        <p:spPr bwMode="auto">
          <a:xfrm>
            <a:off x="4130675" y="4343400"/>
            <a:ext cx="1219200" cy="1173163"/>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paradox all"/>
          <p:cNvPicPr>
            <a:picLocks noChangeAspect="1" noChangeArrowheads="1"/>
          </p:cNvPicPr>
          <p:nvPr/>
        </p:nvPicPr>
        <p:blipFill>
          <a:blip r:embed="rId3"/>
          <a:srcRect/>
          <a:stretch>
            <a:fillRect/>
          </a:stretch>
        </p:blipFill>
        <p:spPr bwMode="auto">
          <a:xfrm>
            <a:off x="544513" y="0"/>
            <a:ext cx="8054975"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nyonlands_strat"/>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15363" name="Left Brace 2"/>
          <p:cNvSpPr>
            <a:spLocks/>
          </p:cNvSpPr>
          <p:nvPr/>
        </p:nvSpPr>
        <p:spPr bwMode="auto">
          <a:xfrm>
            <a:off x="3594100" y="3784600"/>
            <a:ext cx="977900" cy="3073400"/>
          </a:xfrm>
          <a:prstGeom prst="leftBrace">
            <a:avLst>
              <a:gd name="adj1" fmla="val 50519"/>
              <a:gd name="adj2" fmla="val 49648"/>
            </a:avLst>
          </a:prstGeom>
          <a:noFill/>
          <a:ln w="50800" algn="ctr">
            <a:solidFill>
              <a:schemeClr val="bg1"/>
            </a:solidFill>
            <a:round/>
            <a:headEnd/>
            <a:tailEnd/>
          </a:ln>
        </p:spPr>
        <p:txBody>
          <a:bodyPr/>
          <a:lstStyle/>
          <a:p>
            <a:endParaRPr lang="en-US"/>
          </a:p>
        </p:txBody>
      </p:sp>
      <p:sp>
        <p:nvSpPr>
          <p:cNvPr id="15364" name="TextBox 3"/>
          <p:cNvSpPr txBox="1">
            <a:spLocks noChangeArrowheads="1"/>
          </p:cNvSpPr>
          <p:nvPr/>
        </p:nvSpPr>
        <p:spPr bwMode="auto">
          <a:xfrm>
            <a:off x="0" y="5016500"/>
            <a:ext cx="3568700" cy="584200"/>
          </a:xfrm>
          <a:prstGeom prst="rect">
            <a:avLst/>
          </a:prstGeom>
          <a:noFill/>
          <a:ln w="9525">
            <a:noFill/>
            <a:miter lim="800000"/>
            <a:headEnd/>
            <a:tailEnd/>
          </a:ln>
        </p:spPr>
        <p:txBody>
          <a:bodyPr>
            <a:spAutoFit/>
          </a:bodyPr>
          <a:lstStyle/>
          <a:p>
            <a:r>
              <a:rPr lang="en-US"/>
              <a:t>Units exposed</a:t>
            </a:r>
          </a:p>
        </p:txBody>
      </p:sp>
      <p:sp>
        <p:nvSpPr>
          <p:cNvPr id="15365" name="Left Brace 4"/>
          <p:cNvSpPr>
            <a:spLocks/>
          </p:cNvSpPr>
          <p:nvPr/>
        </p:nvSpPr>
        <p:spPr bwMode="auto">
          <a:xfrm>
            <a:off x="3594100" y="0"/>
            <a:ext cx="977900" cy="3771900"/>
          </a:xfrm>
          <a:prstGeom prst="leftBrace">
            <a:avLst>
              <a:gd name="adj1" fmla="val 50518"/>
              <a:gd name="adj2" fmla="val 49648"/>
            </a:avLst>
          </a:prstGeom>
          <a:noFill/>
          <a:ln w="50800" algn="ctr">
            <a:solidFill>
              <a:schemeClr val="bg1"/>
            </a:solidFill>
            <a:round/>
            <a:headEnd/>
            <a:tailEnd/>
          </a:ln>
        </p:spPr>
        <p:txBody>
          <a:bodyPr/>
          <a:lstStyle/>
          <a:p>
            <a:endParaRPr lang="en-US"/>
          </a:p>
        </p:txBody>
      </p:sp>
      <p:sp>
        <p:nvSpPr>
          <p:cNvPr id="15366" name="TextBox 5"/>
          <p:cNvSpPr txBox="1">
            <a:spLocks noChangeArrowheads="1"/>
          </p:cNvSpPr>
          <p:nvPr/>
        </p:nvSpPr>
        <p:spPr bwMode="auto">
          <a:xfrm>
            <a:off x="0" y="1335088"/>
            <a:ext cx="3670300" cy="1077912"/>
          </a:xfrm>
          <a:prstGeom prst="rect">
            <a:avLst/>
          </a:prstGeom>
          <a:noFill/>
          <a:ln w="9525">
            <a:noFill/>
            <a:miter lim="800000"/>
            <a:headEnd/>
            <a:tailEnd/>
          </a:ln>
        </p:spPr>
        <p:txBody>
          <a:bodyPr>
            <a:spAutoFit/>
          </a:bodyPr>
          <a:lstStyle/>
          <a:p>
            <a:r>
              <a:rPr lang="en-US"/>
              <a:t>Units mostly eroded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srcRect/>
          <a:stretch>
            <a:fillRect/>
          </a:stretch>
        </p:blipFill>
        <p:spPr bwMode="auto">
          <a:xfrm>
            <a:off x="0" y="1987550"/>
            <a:ext cx="9144000" cy="3114675"/>
          </a:xfrm>
          <a:prstGeom prst="rect">
            <a:avLst/>
          </a:prstGeom>
          <a:noFill/>
          <a:ln w="9525">
            <a:noFill/>
            <a:miter lim="800000"/>
            <a:headEnd/>
            <a:tailEnd/>
          </a:ln>
        </p:spPr>
      </p:pic>
      <p:sp>
        <p:nvSpPr>
          <p:cNvPr id="16387" name="Rectangle 3"/>
          <p:cNvSpPr>
            <a:spLocks noChangeArrowheads="1"/>
          </p:cNvSpPr>
          <p:nvPr/>
        </p:nvSpPr>
        <p:spPr bwMode="auto">
          <a:xfrm>
            <a:off x="3886200" y="4114800"/>
            <a:ext cx="1676400" cy="609600"/>
          </a:xfrm>
          <a:prstGeom prst="rect">
            <a:avLst/>
          </a:prstGeom>
          <a:solidFill>
            <a:schemeClr val="bg1"/>
          </a:solidFill>
          <a:ln w="9525">
            <a:noFill/>
            <a:miter lim="800000"/>
            <a:headEnd/>
            <a:tailEnd/>
          </a:ln>
        </p:spPr>
        <p:txBody>
          <a:bodyPr wrap="none" anchor="ctr"/>
          <a:lstStyle/>
          <a:p>
            <a:endParaRPr lang="en-US"/>
          </a:p>
        </p:txBody>
      </p:sp>
      <p:sp>
        <p:nvSpPr>
          <p:cNvPr id="16388" name="Rectangle 5"/>
          <p:cNvSpPr>
            <a:spLocks noChangeArrowheads="1"/>
          </p:cNvSpPr>
          <p:nvPr/>
        </p:nvSpPr>
        <p:spPr bwMode="auto">
          <a:xfrm>
            <a:off x="6997700" y="4267200"/>
            <a:ext cx="1295400" cy="533400"/>
          </a:xfrm>
          <a:prstGeom prst="rect">
            <a:avLst/>
          </a:prstGeom>
          <a:solidFill>
            <a:schemeClr val="bg1"/>
          </a:solidFill>
          <a:ln w="9525">
            <a:noFill/>
            <a:miter lim="800000"/>
            <a:headEnd/>
            <a:tailEnd/>
          </a:ln>
        </p:spPr>
        <p:txBody>
          <a:bodyPr wrap="none" anchor="ctr"/>
          <a:lstStyle/>
          <a:p>
            <a:endParaRPr lang="en-US"/>
          </a:p>
        </p:txBody>
      </p:sp>
      <p:sp>
        <p:nvSpPr>
          <p:cNvPr id="16389" name="Rectangle 6"/>
          <p:cNvSpPr>
            <a:spLocks noChangeArrowheads="1"/>
          </p:cNvSpPr>
          <p:nvPr/>
        </p:nvSpPr>
        <p:spPr bwMode="auto">
          <a:xfrm>
            <a:off x="1739900" y="2095500"/>
            <a:ext cx="1295400" cy="381000"/>
          </a:xfrm>
          <a:prstGeom prst="rect">
            <a:avLst/>
          </a:prstGeom>
          <a:solidFill>
            <a:schemeClr val="bg1"/>
          </a:solidFill>
          <a:ln w="9525">
            <a:noFill/>
            <a:miter lim="800000"/>
            <a:headEnd/>
            <a:tailEnd/>
          </a:ln>
        </p:spPr>
        <p:txBody>
          <a:bodyPr wrap="none" anchor="ctr"/>
          <a:lstStyle/>
          <a:p>
            <a:endParaRPr lang="en-US"/>
          </a:p>
        </p:txBody>
      </p:sp>
      <p:sp>
        <p:nvSpPr>
          <p:cNvPr id="6" name="Text Box 4"/>
          <p:cNvSpPr txBox="1">
            <a:spLocks noChangeArrowheads="1"/>
          </p:cNvSpPr>
          <p:nvPr/>
        </p:nvSpPr>
        <p:spPr bwMode="auto">
          <a:xfrm>
            <a:off x="6299200" y="4197350"/>
            <a:ext cx="2590800" cy="584200"/>
          </a:xfrm>
          <a:prstGeom prst="rect">
            <a:avLst/>
          </a:prstGeom>
          <a:noFill/>
          <a:ln w="9525">
            <a:noFill/>
            <a:miter lim="800000"/>
            <a:headEnd/>
            <a:tailEnd/>
          </a:ln>
        </p:spPr>
        <p:txBody>
          <a:bodyPr>
            <a:spAutoFit/>
          </a:bodyPr>
          <a:lstStyle/>
          <a:p>
            <a:pPr>
              <a:spcBef>
                <a:spcPct val="50000"/>
              </a:spcBef>
              <a:defRPr/>
            </a:pPr>
            <a:r>
              <a:rPr lang="en-US" dirty="0">
                <a:solidFill>
                  <a:srgbClr val="FF0000"/>
                </a:solidFill>
                <a:effectLst>
                  <a:outerShdw blurRad="38100" dist="38100" dir="2700000" algn="tl">
                    <a:srgbClr val="000000">
                      <a:alpha val="43137"/>
                    </a:srgbClr>
                  </a:outerShdw>
                </a:effectLst>
              </a:rPr>
              <a:t>Salt Valley</a:t>
            </a:r>
          </a:p>
        </p:txBody>
      </p:sp>
      <p:sp>
        <p:nvSpPr>
          <p:cNvPr id="7" name="Text Box 4"/>
          <p:cNvSpPr txBox="1">
            <a:spLocks noChangeArrowheads="1"/>
          </p:cNvSpPr>
          <p:nvPr/>
        </p:nvSpPr>
        <p:spPr bwMode="auto">
          <a:xfrm>
            <a:off x="3092450" y="4197350"/>
            <a:ext cx="2959100" cy="584200"/>
          </a:xfrm>
          <a:prstGeom prst="rect">
            <a:avLst/>
          </a:prstGeom>
          <a:noFill/>
          <a:ln w="9525">
            <a:noFill/>
            <a:miter lim="800000"/>
            <a:headEnd/>
            <a:tailEnd/>
          </a:ln>
        </p:spPr>
        <p:txBody>
          <a:bodyPr>
            <a:spAutoFit/>
          </a:bodyPr>
          <a:lstStyle/>
          <a:p>
            <a:pPr>
              <a:spcBef>
                <a:spcPct val="50000"/>
              </a:spcBef>
              <a:defRPr/>
            </a:pPr>
            <a:r>
              <a:rPr lang="en-US" dirty="0">
                <a:solidFill>
                  <a:srgbClr val="FF0000"/>
                </a:solidFill>
                <a:effectLst>
                  <a:outerShdw blurRad="38100" dist="38100" dir="2700000" algn="tl">
                    <a:srgbClr val="000000">
                      <a:alpha val="43137"/>
                    </a:srgbClr>
                  </a:outerShdw>
                </a:effectLst>
              </a:rPr>
              <a:t>Salt Anticline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gary.jacobson\Desktop\salt valley.jpg"/>
          <p:cNvPicPr>
            <a:picLocks noChangeAspect="1" noChangeArrowheads="1"/>
          </p:cNvPicPr>
          <p:nvPr/>
        </p:nvPicPr>
        <p:blipFill>
          <a:blip r:embed="rId3"/>
          <a:srcRect/>
          <a:stretch>
            <a:fillRect/>
          </a:stretch>
        </p:blipFill>
        <p:spPr bwMode="auto">
          <a:xfrm>
            <a:off x="-458788" y="0"/>
            <a:ext cx="10061576" cy="6858000"/>
          </a:xfrm>
          <a:prstGeom prst="rect">
            <a:avLst/>
          </a:prstGeom>
          <a:noFill/>
          <a:ln w="9525">
            <a:noFill/>
            <a:miter lim="800000"/>
            <a:headEnd/>
            <a:tailEnd/>
          </a:ln>
        </p:spPr>
      </p:pic>
      <p:sp>
        <p:nvSpPr>
          <p:cNvPr id="3" name="TextBox 2"/>
          <p:cNvSpPr txBox="1"/>
          <p:nvPr/>
        </p:nvSpPr>
        <p:spPr>
          <a:xfrm>
            <a:off x="2614613" y="801688"/>
            <a:ext cx="22098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Moab</a:t>
            </a:r>
          </a:p>
        </p:txBody>
      </p:sp>
      <p:cxnSp>
        <p:nvCxnSpPr>
          <p:cNvPr id="4" name="Straight Arrow Connector 4"/>
          <p:cNvCxnSpPr>
            <a:cxnSpLocks noChangeShapeType="1"/>
            <a:stCxn id="3" idx="2"/>
          </p:cNvCxnSpPr>
          <p:nvPr/>
        </p:nvCxnSpPr>
        <p:spPr bwMode="auto">
          <a:xfrm rot="16200000" flipH="1">
            <a:off x="3451225" y="1654176"/>
            <a:ext cx="600075" cy="635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
        <p:nvSpPr>
          <p:cNvPr id="7" name="TextBox 6"/>
          <p:cNvSpPr txBox="1"/>
          <p:nvPr/>
        </p:nvSpPr>
        <p:spPr>
          <a:xfrm rot="2019316">
            <a:off x="1269132" y="3388869"/>
            <a:ext cx="6700345" cy="584775"/>
          </a:xfrm>
          <a:prstGeom prst="rect">
            <a:avLst/>
          </a:prstGeom>
          <a:noFill/>
          <a:scene3d>
            <a:camera prst="orthographicFront">
              <a:rot lat="21594000" lon="21594000" rev="19800000"/>
            </a:camera>
            <a:lightRig rig="threePt" dir="t"/>
          </a:scene3d>
        </p:spPr>
        <p:txBody>
          <a:bodyPr>
            <a:spAutoFit/>
          </a:bodyPr>
          <a:lstStyle/>
          <a:p>
            <a:pPr>
              <a:defRPr/>
            </a:pPr>
            <a:r>
              <a:rPr lang="en-US" i="1" spc="600" dirty="0">
                <a:effectLst>
                  <a:outerShdw blurRad="38100" dist="38100" dir="2700000" algn="tl">
                    <a:srgbClr val="000000">
                      <a:alpha val="43137"/>
                    </a:srgbClr>
                  </a:outerShdw>
                </a:effectLst>
              </a:rPr>
              <a:t>salt valley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srcRect/>
          <a:stretch>
            <a:fillRect/>
          </a:stretch>
        </p:blipFill>
        <p:spPr bwMode="auto">
          <a:xfrm>
            <a:off x="3519488" y="0"/>
            <a:ext cx="4673600" cy="6858000"/>
          </a:xfrm>
          <a:prstGeom prst="rect">
            <a:avLst/>
          </a:prstGeom>
          <a:noFill/>
          <a:ln w="9525">
            <a:noFill/>
            <a:miter lim="800000"/>
            <a:headEnd/>
            <a:tailEnd/>
          </a:ln>
        </p:spPr>
      </p:pic>
      <p:sp>
        <p:nvSpPr>
          <p:cNvPr id="3" name="TextBox 2"/>
          <p:cNvSpPr txBox="1"/>
          <p:nvPr/>
        </p:nvSpPr>
        <p:spPr>
          <a:xfrm>
            <a:off x="685800" y="2890838"/>
            <a:ext cx="2209800" cy="107632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Salt valleys</a:t>
            </a:r>
          </a:p>
        </p:txBody>
      </p:sp>
      <p:cxnSp>
        <p:nvCxnSpPr>
          <p:cNvPr id="4" name="Straight Arrow Connector 4"/>
          <p:cNvCxnSpPr>
            <a:cxnSpLocks noChangeShapeType="1"/>
            <a:stCxn id="3" idx="3"/>
            <a:endCxn id="18439" idx="3"/>
          </p:cNvCxnSpPr>
          <p:nvPr/>
        </p:nvCxnSpPr>
        <p:spPr bwMode="auto">
          <a:xfrm flipV="1">
            <a:off x="2895600" y="1296988"/>
            <a:ext cx="2047875" cy="2132012"/>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5" name="Straight Arrow Connector 4"/>
          <p:cNvCxnSpPr>
            <a:cxnSpLocks noChangeShapeType="1"/>
            <a:stCxn id="3" idx="3"/>
            <a:endCxn id="18443" idx="2"/>
          </p:cNvCxnSpPr>
          <p:nvPr/>
        </p:nvCxnSpPr>
        <p:spPr bwMode="auto">
          <a:xfrm flipV="1">
            <a:off x="2895600" y="1871663"/>
            <a:ext cx="2325688" cy="1557337"/>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6" name="Straight Arrow Connector 4"/>
          <p:cNvCxnSpPr>
            <a:cxnSpLocks noChangeShapeType="1"/>
            <a:stCxn id="3" idx="3"/>
            <a:endCxn id="18442" idx="1"/>
          </p:cNvCxnSpPr>
          <p:nvPr/>
        </p:nvCxnSpPr>
        <p:spPr bwMode="auto">
          <a:xfrm flipV="1">
            <a:off x="2895600" y="2786063"/>
            <a:ext cx="3494088" cy="642937"/>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
        <p:nvSpPr>
          <p:cNvPr id="18439" name="Freeform 6"/>
          <p:cNvSpPr>
            <a:spLocks noChangeArrowheads="1"/>
          </p:cNvSpPr>
          <p:nvPr/>
        </p:nvSpPr>
        <p:spPr bwMode="auto">
          <a:xfrm>
            <a:off x="4795838" y="1084263"/>
            <a:ext cx="733425" cy="468312"/>
          </a:xfrm>
          <a:custGeom>
            <a:avLst/>
            <a:gdLst>
              <a:gd name="T0" fmla="*/ 0 w 733646"/>
              <a:gd name="T1" fmla="*/ 0 h 467832"/>
              <a:gd name="T2" fmla="*/ 53051 w 733646"/>
              <a:gd name="T3" fmla="*/ 117800 h 467832"/>
              <a:gd name="T4" fmla="*/ 106101 w 733646"/>
              <a:gd name="T5" fmla="*/ 160637 h 467832"/>
              <a:gd name="T6" fmla="*/ 148541 w 733646"/>
              <a:gd name="T7" fmla="*/ 214183 h 467832"/>
              <a:gd name="T8" fmla="*/ 244031 w 733646"/>
              <a:gd name="T9" fmla="*/ 289148 h 467832"/>
              <a:gd name="T10" fmla="*/ 350133 w 733646"/>
              <a:gd name="T11" fmla="*/ 353402 h 467832"/>
              <a:gd name="T12" fmla="*/ 413794 w 733646"/>
              <a:gd name="T13" fmla="*/ 417657 h 467832"/>
              <a:gd name="T14" fmla="*/ 551731 w 733646"/>
              <a:gd name="T15" fmla="*/ 417657 h 467832"/>
              <a:gd name="T16" fmla="*/ 625998 w 733646"/>
              <a:gd name="T17" fmla="*/ 471201 h 467832"/>
              <a:gd name="T18" fmla="*/ 732099 w 733646"/>
              <a:gd name="T19" fmla="*/ 449785 h 467832"/>
              <a:gd name="T20" fmla="*/ 657831 w 733646"/>
              <a:gd name="T21" fmla="*/ 406948 h 467832"/>
              <a:gd name="T22" fmla="*/ 572947 w 733646"/>
              <a:gd name="T23" fmla="*/ 385530 h 467832"/>
              <a:gd name="T24" fmla="*/ 477457 w 733646"/>
              <a:gd name="T25" fmla="*/ 353402 h 467832"/>
              <a:gd name="T26" fmla="*/ 403183 w 733646"/>
              <a:gd name="T27" fmla="*/ 342693 h 467832"/>
              <a:gd name="T28" fmla="*/ 297082 w 733646"/>
              <a:gd name="T29" fmla="*/ 257019 h 467832"/>
              <a:gd name="T30" fmla="*/ 297082 w 733646"/>
              <a:gd name="T31" fmla="*/ 257019 h 467832"/>
              <a:gd name="T32" fmla="*/ 254642 w 733646"/>
              <a:gd name="T33" fmla="*/ 203474 h 467832"/>
              <a:gd name="T34" fmla="*/ 180375 w 733646"/>
              <a:gd name="T35" fmla="*/ 149929 h 467832"/>
              <a:gd name="T36" fmla="*/ 106101 w 733646"/>
              <a:gd name="T37" fmla="*/ 64256 h 467832"/>
              <a:gd name="T38" fmla="*/ 0 w 733646"/>
              <a:gd name="T39" fmla="*/ 0 h 4678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3646"/>
              <a:gd name="T61" fmla="*/ 0 h 467832"/>
              <a:gd name="T62" fmla="*/ 733646 w 733646"/>
              <a:gd name="T63" fmla="*/ 467832 h 4678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3646" h="467832">
                <a:moveTo>
                  <a:pt x="0" y="0"/>
                </a:moveTo>
                <a:lnTo>
                  <a:pt x="53163" y="116958"/>
                </a:lnTo>
                <a:lnTo>
                  <a:pt x="106325" y="159488"/>
                </a:lnTo>
                <a:lnTo>
                  <a:pt x="148856" y="212651"/>
                </a:lnTo>
                <a:lnTo>
                  <a:pt x="244549" y="287079"/>
                </a:lnTo>
                <a:lnTo>
                  <a:pt x="350874" y="350874"/>
                </a:lnTo>
                <a:lnTo>
                  <a:pt x="414669" y="414670"/>
                </a:lnTo>
                <a:lnTo>
                  <a:pt x="552893" y="414670"/>
                </a:lnTo>
                <a:lnTo>
                  <a:pt x="627321" y="467832"/>
                </a:lnTo>
                <a:lnTo>
                  <a:pt x="733646" y="446567"/>
                </a:lnTo>
                <a:lnTo>
                  <a:pt x="659218" y="404037"/>
                </a:lnTo>
                <a:lnTo>
                  <a:pt x="574158" y="382772"/>
                </a:lnTo>
                <a:lnTo>
                  <a:pt x="478465" y="350874"/>
                </a:lnTo>
                <a:lnTo>
                  <a:pt x="404037" y="340242"/>
                </a:lnTo>
                <a:lnTo>
                  <a:pt x="297711" y="255181"/>
                </a:lnTo>
                <a:cubicBezTo>
                  <a:pt x="252675" y="210145"/>
                  <a:pt x="255181" y="232700"/>
                  <a:pt x="255181" y="202019"/>
                </a:cubicBezTo>
                <a:cubicBezTo>
                  <a:pt x="197006" y="143844"/>
                  <a:pt x="227079" y="148856"/>
                  <a:pt x="180753" y="148856"/>
                </a:cubicBezTo>
                <a:cubicBezTo>
                  <a:pt x="123833" y="57784"/>
                  <a:pt x="161026" y="63795"/>
                  <a:pt x="106325" y="63795"/>
                </a:cubicBez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8440" name="Freeform 7"/>
          <p:cNvSpPr>
            <a:spLocks noChangeArrowheads="1"/>
          </p:cNvSpPr>
          <p:nvPr/>
        </p:nvSpPr>
        <p:spPr bwMode="auto">
          <a:xfrm>
            <a:off x="5422900" y="1627188"/>
            <a:ext cx="1711325" cy="1233487"/>
          </a:xfrm>
          <a:custGeom>
            <a:avLst/>
            <a:gdLst>
              <a:gd name="T0" fmla="*/ 0 w 1711842"/>
              <a:gd name="T1" fmla="*/ 10640 h 1233377"/>
              <a:gd name="T2" fmla="*/ 53050 w 1711842"/>
              <a:gd name="T3" fmla="*/ 74477 h 1233377"/>
              <a:gd name="T4" fmla="*/ 95490 w 1711842"/>
              <a:gd name="T5" fmla="*/ 127668 h 1233377"/>
              <a:gd name="T6" fmla="*/ 297081 w 1711842"/>
              <a:gd name="T7" fmla="*/ 276622 h 1233377"/>
              <a:gd name="T8" fmla="*/ 488062 w 1711842"/>
              <a:gd name="T9" fmla="*/ 404290 h 1233377"/>
              <a:gd name="T10" fmla="*/ 594165 w 1711842"/>
              <a:gd name="T11" fmla="*/ 468127 h 1233377"/>
              <a:gd name="T12" fmla="*/ 753315 w 1711842"/>
              <a:gd name="T13" fmla="*/ 638353 h 1233377"/>
              <a:gd name="T14" fmla="*/ 912468 w 1711842"/>
              <a:gd name="T15" fmla="*/ 776660 h 1233377"/>
              <a:gd name="T16" fmla="*/ 997348 w 1711842"/>
              <a:gd name="T17" fmla="*/ 797939 h 1233377"/>
              <a:gd name="T18" fmla="*/ 1114061 w 1711842"/>
              <a:gd name="T19" fmla="*/ 893695 h 1233377"/>
              <a:gd name="T20" fmla="*/ 1198943 w 1711842"/>
              <a:gd name="T21" fmla="*/ 904333 h 1233377"/>
              <a:gd name="T22" fmla="*/ 1251993 w 1711842"/>
              <a:gd name="T23" fmla="*/ 978805 h 1233377"/>
              <a:gd name="T24" fmla="*/ 1379313 w 1711842"/>
              <a:gd name="T25" fmla="*/ 1095840 h 1233377"/>
              <a:gd name="T26" fmla="*/ 1527854 w 1711842"/>
              <a:gd name="T27" fmla="*/ 1138398 h 1233377"/>
              <a:gd name="T28" fmla="*/ 1644565 w 1711842"/>
              <a:gd name="T29" fmla="*/ 1234147 h 1233377"/>
              <a:gd name="T30" fmla="*/ 1708226 w 1711842"/>
              <a:gd name="T31" fmla="*/ 1234147 h 1233377"/>
              <a:gd name="T32" fmla="*/ 1655176 w 1711842"/>
              <a:gd name="T33" fmla="*/ 1138398 h 1233377"/>
              <a:gd name="T34" fmla="*/ 1432364 w 1711842"/>
              <a:gd name="T35" fmla="*/ 968165 h 1233377"/>
              <a:gd name="T36" fmla="*/ 1241383 w 1711842"/>
              <a:gd name="T37" fmla="*/ 829858 h 1233377"/>
              <a:gd name="T38" fmla="*/ 986740 w 1711842"/>
              <a:gd name="T39" fmla="*/ 638353 h 1233377"/>
              <a:gd name="T40" fmla="*/ 901857 w 1711842"/>
              <a:gd name="T41" fmla="*/ 563876 h 1233377"/>
              <a:gd name="T42" fmla="*/ 795757 w 1711842"/>
              <a:gd name="T43" fmla="*/ 531957 h 1233377"/>
              <a:gd name="T44" fmla="*/ 700264 w 1711842"/>
              <a:gd name="T45" fmla="*/ 425569 h 1233377"/>
              <a:gd name="T46" fmla="*/ 604774 w 1711842"/>
              <a:gd name="T47" fmla="*/ 404290 h 1233377"/>
              <a:gd name="T48" fmla="*/ 488062 w 1711842"/>
              <a:gd name="T49" fmla="*/ 287261 h 1233377"/>
              <a:gd name="T50" fmla="*/ 403183 w 1711842"/>
              <a:gd name="T51" fmla="*/ 212785 h 1233377"/>
              <a:gd name="T52" fmla="*/ 350132 w 1711842"/>
              <a:gd name="T53" fmla="*/ 202145 h 1233377"/>
              <a:gd name="T54" fmla="*/ 190980 w 1711842"/>
              <a:gd name="T55" fmla="*/ 53198 h 1233377"/>
              <a:gd name="T56" fmla="*/ 84878 w 1711842"/>
              <a:gd name="T57" fmla="*/ 0 h 1233377"/>
              <a:gd name="T58" fmla="*/ 0 w 1711842"/>
              <a:gd name="T59" fmla="*/ 10640 h 12333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11842"/>
              <a:gd name="T91" fmla="*/ 0 h 1233377"/>
              <a:gd name="T92" fmla="*/ 1711842 w 1711842"/>
              <a:gd name="T93" fmla="*/ 1233377 h 12333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11842" h="1233377">
                <a:moveTo>
                  <a:pt x="0" y="10633"/>
                </a:moveTo>
                <a:lnTo>
                  <a:pt x="53162" y="74428"/>
                </a:lnTo>
                <a:lnTo>
                  <a:pt x="95693" y="127591"/>
                </a:lnTo>
                <a:lnTo>
                  <a:pt x="297711" y="276447"/>
                </a:lnTo>
                <a:lnTo>
                  <a:pt x="489097" y="404038"/>
                </a:lnTo>
                <a:lnTo>
                  <a:pt x="595423" y="467833"/>
                </a:lnTo>
                <a:lnTo>
                  <a:pt x="754911" y="637954"/>
                </a:lnTo>
                <a:lnTo>
                  <a:pt x="914400" y="776177"/>
                </a:lnTo>
                <a:lnTo>
                  <a:pt x="999460" y="797442"/>
                </a:lnTo>
                <a:lnTo>
                  <a:pt x="1116418" y="893135"/>
                </a:lnTo>
                <a:lnTo>
                  <a:pt x="1201479" y="903768"/>
                </a:lnTo>
                <a:lnTo>
                  <a:pt x="1254642" y="978196"/>
                </a:lnTo>
                <a:lnTo>
                  <a:pt x="1382232" y="1095154"/>
                </a:lnTo>
                <a:cubicBezTo>
                  <a:pt x="1523843" y="1138726"/>
                  <a:pt x="1472249" y="1137684"/>
                  <a:pt x="1531088" y="1137684"/>
                </a:cubicBezTo>
                <a:lnTo>
                  <a:pt x="1648046" y="1233377"/>
                </a:lnTo>
                <a:lnTo>
                  <a:pt x="1711842" y="1233377"/>
                </a:lnTo>
                <a:lnTo>
                  <a:pt x="1658679" y="1137684"/>
                </a:lnTo>
                <a:lnTo>
                  <a:pt x="1435395" y="967563"/>
                </a:lnTo>
                <a:lnTo>
                  <a:pt x="1244009" y="829340"/>
                </a:lnTo>
                <a:lnTo>
                  <a:pt x="988828" y="637954"/>
                </a:lnTo>
                <a:lnTo>
                  <a:pt x="903767" y="563526"/>
                </a:lnTo>
                <a:cubicBezTo>
                  <a:pt x="793966" y="541566"/>
                  <a:pt x="797442" y="578405"/>
                  <a:pt x="797442" y="531628"/>
                </a:cubicBezTo>
                <a:lnTo>
                  <a:pt x="701748" y="425303"/>
                </a:lnTo>
                <a:cubicBezTo>
                  <a:pt x="619475" y="413549"/>
                  <a:pt x="649737" y="425877"/>
                  <a:pt x="606055" y="404038"/>
                </a:cubicBezTo>
                <a:lnTo>
                  <a:pt x="489097" y="287079"/>
                </a:lnTo>
                <a:lnTo>
                  <a:pt x="404037" y="212652"/>
                </a:lnTo>
                <a:lnTo>
                  <a:pt x="350874" y="202019"/>
                </a:lnTo>
                <a:lnTo>
                  <a:pt x="191386" y="53163"/>
                </a:lnTo>
                <a:lnTo>
                  <a:pt x="85060" y="0"/>
                </a:lnTo>
                <a:lnTo>
                  <a:pt x="0" y="10633"/>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8441" name="Freeform 8"/>
          <p:cNvSpPr>
            <a:spLocks noChangeArrowheads="1"/>
          </p:cNvSpPr>
          <p:nvPr/>
        </p:nvSpPr>
        <p:spPr bwMode="auto">
          <a:xfrm>
            <a:off x="5688013" y="1541463"/>
            <a:ext cx="787400" cy="627062"/>
          </a:xfrm>
          <a:custGeom>
            <a:avLst/>
            <a:gdLst>
              <a:gd name="T0" fmla="*/ 0 w 786809"/>
              <a:gd name="T1" fmla="*/ 0 h 627321"/>
              <a:gd name="T2" fmla="*/ 138951 w 786809"/>
              <a:gd name="T3" fmla="*/ 0 h 627321"/>
              <a:gd name="T4" fmla="*/ 171017 w 786809"/>
              <a:gd name="T5" fmla="*/ 63613 h 627321"/>
              <a:gd name="T6" fmla="*/ 171017 w 786809"/>
              <a:gd name="T7" fmla="*/ 169631 h 627321"/>
              <a:gd name="T8" fmla="*/ 438231 w 786809"/>
              <a:gd name="T9" fmla="*/ 286252 h 627321"/>
              <a:gd name="T10" fmla="*/ 480986 w 786809"/>
              <a:gd name="T11" fmla="*/ 318056 h 627321"/>
              <a:gd name="T12" fmla="*/ 534430 w 786809"/>
              <a:gd name="T13" fmla="*/ 371065 h 627321"/>
              <a:gd name="T14" fmla="*/ 609249 w 786809"/>
              <a:gd name="T15" fmla="*/ 498288 h 627321"/>
              <a:gd name="T16" fmla="*/ 758889 w 786809"/>
              <a:gd name="T17" fmla="*/ 561900 h 627321"/>
              <a:gd name="T18" fmla="*/ 790955 w 786809"/>
              <a:gd name="T19" fmla="*/ 625510 h 627321"/>
              <a:gd name="T20" fmla="*/ 609249 w 786809"/>
              <a:gd name="T21" fmla="*/ 540695 h 627321"/>
              <a:gd name="T22" fmla="*/ 545118 w 786809"/>
              <a:gd name="T23" fmla="*/ 540695 h 627321"/>
              <a:gd name="T24" fmla="*/ 523740 w 786809"/>
              <a:gd name="T25" fmla="*/ 402869 h 627321"/>
              <a:gd name="T26" fmla="*/ 448920 w 786809"/>
              <a:gd name="T27" fmla="*/ 371065 h 627321"/>
              <a:gd name="T28" fmla="*/ 448920 w 786809"/>
              <a:gd name="T29" fmla="*/ 371065 h 627321"/>
              <a:gd name="T30" fmla="*/ 320658 w 786809"/>
              <a:gd name="T31" fmla="*/ 286252 h 627321"/>
              <a:gd name="T32" fmla="*/ 235148 w 786809"/>
              <a:gd name="T33" fmla="*/ 243842 h 627321"/>
              <a:gd name="T34" fmla="*/ 181705 w 786809"/>
              <a:gd name="T35" fmla="*/ 233241 h 627321"/>
              <a:gd name="T36" fmla="*/ 106885 w 786809"/>
              <a:gd name="T37" fmla="*/ 190833 h 627321"/>
              <a:gd name="T38" fmla="*/ 96197 w 786809"/>
              <a:gd name="T39" fmla="*/ 106018 h 627321"/>
              <a:gd name="T40" fmla="*/ 64131 w 786809"/>
              <a:gd name="T41" fmla="*/ 31807 h 627321"/>
              <a:gd name="T42" fmla="*/ 0 w 786809"/>
              <a:gd name="T43" fmla="*/ 0 h 6273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809"/>
              <a:gd name="T67" fmla="*/ 0 h 627321"/>
              <a:gd name="T68" fmla="*/ 786809 w 786809"/>
              <a:gd name="T69" fmla="*/ 627321 h 6273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809" h="627321">
                <a:moveTo>
                  <a:pt x="0" y="0"/>
                </a:moveTo>
                <a:lnTo>
                  <a:pt x="138223" y="0"/>
                </a:lnTo>
                <a:lnTo>
                  <a:pt x="170121" y="63795"/>
                </a:lnTo>
                <a:lnTo>
                  <a:pt x="170121" y="170121"/>
                </a:lnTo>
                <a:lnTo>
                  <a:pt x="435934" y="287079"/>
                </a:lnTo>
                <a:lnTo>
                  <a:pt x="478465" y="318977"/>
                </a:lnTo>
                <a:lnTo>
                  <a:pt x="531628" y="372139"/>
                </a:lnTo>
                <a:lnTo>
                  <a:pt x="606055" y="499730"/>
                </a:lnTo>
                <a:lnTo>
                  <a:pt x="754911" y="563526"/>
                </a:lnTo>
                <a:lnTo>
                  <a:pt x="786809" y="627321"/>
                </a:lnTo>
                <a:lnTo>
                  <a:pt x="606055" y="542260"/>
                </a:lnTo>
                <a:lnTo>
                  <a:pt x="542260" y="542260"/>
                </a:lnTo>
                <a:cubicBezTo>
                  <a:pt x="520412" y="411174"/>
                  <a:pt x="520995" y="457787"/>
                  <a:pt x="520995" y="404037"/>
                </a:cubicBezTo>
                <a:lnTo>
                  <a:pt x="446567" y="372139"/>
                </a:lnTo>
                <a:cubicBezTo>
                  <a:pt x="315914" y="295926"/>
                  <a:pt x="318976" y="346949"/>
                  <a:pt x="318976" y="287079"/>
                </a:cubicBezTo>
                <a:lnTo>
                  <a:pt x="233916" y="244549"/>
                </a:lnTo>
                <a:lnTo>
                  <a:pt x="180753" y="233916"/>
                </a:lnTo>
                <a:cubicBezTo>
                  <a:pt x="109440" y="210145"/>
                  <a:pt x="126983" y="232700"/>
                  <a:pt x="106325" y="191386"/>
                </a:cubicBezTo>
                <a:lnTo>
                  <a:pt x="95693" y="106326"/>
                </a:lnTo>
                <a:lnTo>
                  <a:pt x="63795" y="31898"/>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8442" name="Freeform 9"/>
          <p:cNvSpPr>
            <a:spLocks noChangeArrowheads="1"/>
          </p:cNvSpPr>
          <p:nvPr/>
        </p:nvSpPr>
        <p:spPr bwMode="auto">
          <a:xfrm>
            <a:off x="6305550" y="2679700"/>
            <a:ext cx="850900" cy="595313"/>
          </a:xfrm>
          <a:custGeom>
            <a:avLst/>
            <a:gdLst>
              <a:gd name="T0" fmla="*/ 0 w 850605"/>
              <a:gd name="T1" fmla="*/ 0 h 595423"/>
              <a:gd name="T2" fmla="*/ 85270 w 850605"/>
              <a:gd name="T3" fmla="*/ 106185 h 595423"/>
              <a:gd name="T4" fmla="*/ 127899 w 850605"/>
              <a:gd name="T5" fmla="*/ 159285 h 595423"/>
              <a:gd name="T6" fmla="*/ 202509 w 850605"/>
              <a:gd name="T7" fmla="*/ 180522 h 595423"/>
              <a:gd name="T8" fmla="*/ 277118 w 850605"/>
              <a:gd name="T9" fmla="*/ 244233 h 595423"/>
              <a:gd name="T10" fmla="*/ 436992 w 850605"/>
              <a:gd name="T11" fmla="*/ 307945 h 595423"/>
              <a:gd name="T12" fmla="*/ 479627 w 850605"/>
              <a:gd name="T13" fmla="*/ 361038 h 595423"/>
              <a:gd name="T14" fmla="*/ 554237 w 850605"/>
              <a:gd name="T15" fmla="*/ 371656 h 595423"/>
              <a:gd name="T16" fmla="*/ 650161 w 850605"/>
              <a:gd name="T17" fmla="*/ 456610 h 595423"/>
              <a:gd name="T18" fmla="*/ 746088 w 850605"/>
              <a:gd name="T19" fmla="*/ 552179 h 595423"/>
              <a:gd name="T20" fmla="*/ 852672 w 850605"/>
              <a:gd name="T21" fmla="*/ 594653 h 595423"/>
              <a:gd name="T22" fmla="*/ 831356 w 850605"/>
              <a:gd name="T23" fmla="*/ 520323 h 595423"/>
              <a:gd name="T24" fmla="*/ 756746 w 850605"/>
              <a:gd name="T25" fmla="*/ 467230 h 595423"/>
              <a:gd name="T26" fmla="*/ 671480 w 850605"/>
              <a:gd name="T27" fmla="*/ 424749 h 595423"/>
              <a:gd name="T28" fmla="*/ 628847 w 850605"/>
              <a:gd name="T29" fmla="*/ 350419 h 595423"/>
              <a:gd name="T30" fmla="*/ 490288 w 850605"/>
              <a:gd name="T31" fmla="*/ 286708 h 595423"/>
              <a:gd name="T32" fmla="*/ 415678 w 850605"/>
              <a:gd name="T33" fmla="*/ 244233 h 595423"/>
              <a:gd name="T34" fmla="*/ 287779 w 850605"/>
              <a:gd name="T35" fmla="*/ 191141 h 595423"/>
              <a:gd name="T36" fmla="*/ 234483 w 850605"/>
              <a:gd name="T37" fmla="*/ 106185 h 595423"/>
              <a:gd name="T38" fmla="*/ 138559 w 850605"/>
              <a:gd name="T39" fmla="*/ 42474 h 595423"/>
              <a:gd name="T40" fmla="*/ 0 w 850605"/>
              <a:gd name="T41" fmla="*/ 0 h 595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0605"/>
              <a:gd name="T64" fmla="*/ 0 h 595423"/>
              <a:gd name="T65" fmla="*/ 850605 w 850605"/>
              <a:gd name="T66" fmla="*/ 595423 h 5954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0605" h="595423">
                <a:moveTo>
                  <a:pt x="0" y="0"/>
                </a:moveTo>
                <a:lnTo>
                  <a:pt x="85060" y="106325"/>
                </a:lnTo>
                <a:cubicBezTo>
                  <a:pt x="118782" y="162527"/>
                  <a:pt x="96292" y="159488"/>
                  <a:pt x="127591" y="159488"/>
                </a:cubicBezTo>
                <a:lnTo>
                  <a:pt x="202019" y="180753"/>
                </a:lnTo>
                <a:lnTo>
                  <a:pt x="276446" y="244548"/>
                </a:lnTo>
                <a:lnTo>
                  <a:pt x="435935" y="308344"/>
                </a:lnTo>
                <a:lnTo>
                  <a:pt x="478465" y="361507"/>
                </a:lnTo>
                <a:lnTo>
                  <a:pt x="552893" y="372139"/>
                </a:lnTo>
                <a:lnTo>
                  <a:pt x="648586" y="457200"/>
                </a:lnTo>
                <a:lnTo>
                  <a:pt x="744279" y="552893"/>
                </a:lnTo>
                <a:lnTo>
                  <a:pt x="850605" y="595423"/>
                </a:lnTo>
                <a:lnTo>
                  <a:pt x="829340" y="520995"/>
                </a:lnTo>
                <a:lnTo>
                  <a:pt x="754912" y="467832"/>
                </a:lnTo>
                <a:lnTo>
                  <a:pt x="669851" y="425302"/>
                </a:lnTo>
                <a:cubicBezTo>
                  <a:pt x="625355" y="358558"/>
                  <a:pt x="627321" y="387064"/>
                  <a:pt x="627321" y="350874"/>
                </a:cubicBezTo>
                <a:lnTo>
                  <a:pt x="489098" y="287079"/>
                </a:lnTo>
                <a:lnTo>
                  <a:pt x="414670" y="244548"/>
                </a:lnTo>
                <a:lnTo>
                  <a:pt x="287079" y="191386"/>
                </a:lnTo>
                <a:lnTo>
                  <a:pt x="233916" y="106325"/>
                </a:lnTo>
                <a:lnTo>
                  <a:pt x="138223" y="42530"/>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8443" name="Freeform 10"/>
          <p:cNvSpPr>
            <a:spLocks noChangeArrowheads="1"/>
          </p:cNvSpPr>
          <p:nvPr/>
        </p:nvSpPr>
        <p:spPr bwMode="auto">
          <a:xfrm>
            <a:off x="5178425" y="1743075"/>
            <a:ext cx="850900" cy="669925"/>
          </a:xfrm>
          <a:custGeom>
            <a:avLst/>
            <a:gdLst>
              <a:gd name="T0" fmla="*/ 0 w 850604"/>
              <a:gd name="T1" fmla="*/ 0 h 669851"/>
              <a:gd name="T2" fmla="*/ 0 w 850604"/>
              <a:gd name="T3" fmla="*/ 95770 h 669851"/>
              <a:gd name="T4" fmla="*/ 42635 w 850604"/>
              <a:gd name="T5" fmla="*/ 127688 h 669851"/>
              <a:gd name="T6" fmla="*/ 106584 w 850604"/>
              <a:gd name="T7" fmla="*/ 202172 h 669851"/>
              <a:gd name="T8" fmla="*/ 170534 w 850604"/>
              <a:gd name="T9" fmla="*/ 212812 h 669851"/>
              <a:gd name="T10" fmla="*/ 181194 w 850604"/>
              <a:gd name="T11" fmla="*/ 287303 h 669851"/>
              <a:gd name="T12" fmla="*/ 213169 w 850604"/>
              <a:gd name="T13" fmla="*/ 308582 h 669851"/>
              <a:gd name="T14" fmla="*/ 234486 w 850604"/>
              <a:gd name="T15" fmla="*/ 383066 h 669851"/>
              <a:gd name="T16" fmla="*/ 309095 w 850604"/>
              <a:gd name="T17" fmla="*/ 436270 h 669851"/>
              <a:gd name="T18" fmla="*/ 405024 w 850604"/>
              <a:gd name="T19" fmla="*/ 446910 h 669851"/>
              <a:gd name="T20" fmla="*/ 500948 w 850604"/>
              <a:gd name="T21" fmla="*/ 500115 h 669851"/>
              <a:gd name="T22" fmla="*/ 554243 w 850604"/>
              <a:gd name="T23" fmla="*/ 510754 h 669851"/>
              <a:gd name="T24" fmla="*/ 810045 w 850604"/>
              <a:gd name="T25" fmla="*/ 670369 h 669851"/>
              <a:gd name="T26" fmla="*/ 852678 w 850604"/>
              <a:gd name="T27" fmla="*/ 659729 h 669851"/>
              <a:gd name="T28" fmla="*/ 820703 w 850604"/>
              <a:gd name="T29" fmla="*/ 617164 h 669851"/>
              <a:gd name="T30" fmla="*/ 756752 w 850604"/>
              <a:gd name="T31" fmla="*/ 574600 h 669851"/>
              <a:gd name="T32" fmla="*/ 735436 w 850604"/>
              <a:gd name="T33" fmla="*/ 563959 h 669851"/>
              <a:gd name="T34" fmla="*/ 671484 w 850604"/>
              <a:gd name="T35" fmla="*/ 478836 h 669851"/>
              <a:gd name="T36" fmla="*/ 554243 w 850604"/>
              <a:gd name="T37" fmla="*/ 425631 h 669851"/>
              <a:gd name="T38" fmla="*/ 490288 w 850604"/>
              <a:gd name="T39" fmla="*/ 393705 h 669851"/>
              <a:gd name="T40" fmla="*/ 341073 w 850604"/>
              <a:gd name="T41" fmla="*/ 383066 h 669851"/>
              <a:gd name="T42" fmla="*/ 255804 w 850604"/>
              <a:gd name="T43" fmla="*/ 244737 h 669851"/>
              <a:gd name="T44" fmla="*/ 159880 w 850604"/>
              <a:gd name="T45" fmla="*/ 138328 h 669851"/>
              <a:gd name="T46" fmla="*/ 106584 w 850604"/>
              <a:gd name="T47" fmla="*/ 63844 h 669851"/>
              <a:gd name="T48" fmla="*/ 53296 w 850604"/>
              <a:gd name="T49" fmla="*/ 21279 h 669851"/>
              <a:gd name="T50" fmla="*/ 0 w 850604"/>
              <a:gd name="T51" fmla="*/ 0 h 6698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0604"/>
              <a:gd name="T79" fmla="*/ 0 h 669851"/>
              <a:gd name="T80" fmla="*/ 850604 w 850604"/>
              <a:gd name="T81" fmla="*/ 669851 h 6698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0604" h="669851">
                <a:moveTo>
                  <a:pt x="0" y="0"/>
                </a:moveTo>
                <a:lnTo>
                  <a:pt x="0" y="95693"/>
                </a:lnTo>
                <a:lnTo>
                  <a:pt x="42530" y="127590"/>
                </a:lnTo>
                <a:cubicBezTo>
                  <a:pt x="97753" y="204902"/>
                  <a:pt x="65205" y="202018"/>
                  <a:pt x="106325" y="202018"/>
                </a:cubicBezTo>
                <a:lnTo>
                  <a:pt x="170121" y="212651"/>
                </a:lnTo>
                <a:lnTo>
                  <a:pt x="180753" y="287079"/>
                </a:lnTo>
                <a:lnTo>
                  <a:pt x="212651" y="308344"/>
                </a:lnTo>
                <a:lnTo>
                  <a:pt x="233916" y="382772"/>
                </a:lnTo>
                <a:lnTo>
                  <a:pt x="308344" y="435934"/>
                </a:lnTo>
                <a:lnTo>
                  <a:pt x="404037" y="446567"/>
                </a:lnTo>
                <a:cubicBezTo>
                  <a:pt x="492103" y="501609"/>
                  <a:pt x="455661" y="499730"/>
                  <a:pt x="499730" y="499730"/>
                </a:cubicBezTo>
                <a:lnTo>
                  <a:pt x="552893" y="510362"/>
                </a:lnTo>
                <a:lnTo>
                  <a:pt x="808074" y="669851"/>
                </a:lnTo>
                <a:lnTo>
                  <a:pt x="850604" y="659218"/>
                </a:lnTo>
                <a:lnTo>
                  <a:pt x="818707" y="616688"/>
                </a:lnTo>
                <a:cubicBezTo>
                  <a:pt x="762776" y="571944"/>
                  <a:pt x="788238" y="574158"/>
                  <a:pt x="754911" y="574158"/>
                </a:cubicBezTo>
                <a:lnTo>
                  <a:pt x="733646" y="563525"/>
                </a:lnTo>
                <a:lnTo>
                  <a:pt x="669851" y="478465"/>
                </a:lnTo>
                <a:lnTo>
                  <a:pt x="552893" y="425302"/>
                </a:lnTo>
                <a:cubicBezTo>
                  <a:pt x="496691" y="391580"/>
                  <a:pt x="520396" y="393404"/>
                  <a:pt x="489097" y="393404"/>
                </a:cubicBezTo>
                <a:cubicBezTo>
                  <a:pt x="347340" y="382500"/>
                  <a:pt x="397084" y="382772"/>
                  <a:pt x="340242" y="382772"/>
                </a:cubicBezTo>
                <a:lnTo>
                  <a:pt x="255181" y="244548"/>
                </a:lnTo>
                <a:cubicBezTo>
                  <a:pt x="156982" y="146349"/>
                  <a:pt x="159488" y="193965"/>
                  <a:pt x="159488" y="138223"/>
                </a:cubicBezTo>
                <a:lnTo>
                  <a:pt x="106325" y="63795"/>
                </a:lnTo>
                <a:lnTo>
                  <a:pt x="53163" y="21265"/>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3"/>
          <a:srcRect/>
          <a:stretch>
            <a:fillRect/>
          </a:stretch>
        </p:blipFill>
        <p:spPr bwMode="auto">
          <a:xfrm>
            <a:off x="3519488" y="0"/>
            <a:ext cx="4673600" cy="6858000"/>
          </a:xfrm>
          <a:prstGeom prst="rect">
            <a:avLst/>
          </a:prstGeom>
          <a:noFill/>
          <a:ln w="9525">
            <a:noFill/>
            <a:miter lim="800000"/>
            <a:headEnd/>
            <a:tailEnd/>
          </a:ln>
        </p:spPr>
      </p:pic>
      <p:sp>
        <p:nvSpPr>
          <p:cNvPr id="3" name="TextBox 2"/>
          <p:cNvSpPr txBox="1"/>
          <p:nvPr/>
        </p:nvSpPr>
        <p:spPr>
          <a:xfrm>
            <a:off x="654050" y="2890838"/>
            <a:ext cx="2209800" cy="107632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Salt anticlines</a:t>
            </a:r>
          </a:p>
        </p:txBody>
      </p:sp>
      <p:cxnSp>
        <p:nvCxnSpPr>
          <p:cNvPr id="4" name="Straight Arrow Connector 4"/>
          <p:cNvCxnSpPr>
            <a:cxnSpLocks noChangeShapeType="1"/>
            <a:stCxn id="3" idx="3"/>
          </p:cNvCxnSpPr>
          <p:nvPr/>
        </p:nvCxnSpPr>
        <p:spPr bwMode="auto">
          <a:xfrm flipV="1">
            <a:off x="2863850" y="2647950"/>
            <a:ext cx="2085975" cy="78105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5" name="Straight Arrow Connector 4"/>
          <p:cNvCxnSpPr>
            <a:cxnSpLocks noChangeShapeType="1"/>
            <a:stCxn id="3" idx="3"/>
          </p:cNvCxnSpPr>
          <p:nvPr/>
        </p:nvCxnSpPr>
        <p:spPr bwMode="auto">
          <a:xfrm flipV="1">
            <a:off x="2863850" y="3152775"/>
            <a:ext cx="2763838" cy="276225"/>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6" name="Straight Arrow Connector 4"/>
          <p:cNvCxnSpPr>
            <a:cxnSpLocks noChangeShapeType="1"/>
            <a:stCxn id="3" idx="3"/>
          </p:cNvCxnSpPr>
          <p:nvPr/>
        </p:nvCxnSpPr>
        <p:spPr bwMode="auto">
          <a:xfrm>
            <a:off x="2863850" y="3429000"/>
            <a:ext cx="3789363" cy="1588"/>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
        <p:nvSpPr>
          <p:cNvPr id="19463" name="Freeform 6"/>
          <p:cNvSpPr>
            <a:spLocks noChangeArrowheads="1"/>
          </p:cNvSpPr>
          <p:nvPr/>
        </p:nvSpPr>
        <p:spPr bwMode="auto">
          <a:xfrm>
            <a:off x="4795838" y="1084263"/>
            <a:ext cx="733425" cy="468312"/>
          </a:xfrm>
          <a:custGeom>
            <a:avLst/>
            <a:gdLst>
              <a:gd name="T0" fmla="*/ 0 w 733646"/>
              <a:gd name="T1" fmla="*/ 0 h 467832"/>
              <a:gd name="T2" fmla="*/ 53051 w 733646"/>
              <a:gd name="T3" fmla="*/ 117800 h 467832"/>
              <a:gd name="T4" fmla="*/ 106101 w 733646"/>
              <a:gd name="T5" fmla="*/ 160637 h 467832"/>
              <a:gd name="T6" fmla="*/ 148541 w 733646"/>
              <a:gd name="T7" fmla="*/ 214183 h 467832"/>
              <a:gd name="T8" fmla="*/ 244031 w 733646"/>
              <a:gd name="T9" fmla="*/ 289148 h 467832"/>
              <a:gd name="T10" fmla="*/ 350133 w 733646"/>
              <a:gd name="T11" fmla="*/ 353402 h 467832"/>
              <a:gd name="T12" fmla="*/ 413794 w 733646"/>
              <a:gd name="T13" fmla="*/ 417657 h 467832"/>
              <a:gd name="T14" fmla="*/ 551731 w 733646"/>
              <a:gd name="T15" fmla="*/ 417657 h 467832"/>
              <a:gd name="T16" fmla="*/ 625998 w 733646"/>
              <a:gd name="T17" fmla="*/ 471201 h 467832"/>
              <a:gd name="T18" fmla="*/ 732099 w 733646"/>
              <a:gd name="T19" fmla="*/ 449785 h 467832"/>
              <a:gd name="T20" fmla="*/ 657831 w 733646"/>
              <a:gd name="T21" fmla="*/ 406948 h 467832"/>
              <a:gd name="T22" fmla="*/ 572947 w 733646"/>
              <a:gd name="T23" fmla="*/ 385530 h 467832"/>
              <a:gd name="T24" fmla="*/ 477457 w 733646"/>
              <a:gd name="T25" fmla="*/ 353402 h 467832"/>
              <a:gd name="T26" fmla="*/ 403183 w 733646"/>
              <a:gd name="T27" fmla="*/ 342693 h 467832"/>
              <a:gd name="T28" fmla="*/ 297082 w 733646"/>
              <a:gd name="T29" fmla="*/ 257019 h 467832"/>
              <a:gd name="T30" fmla="*/ 297082 w 733646"/>
              <a:gd name="T31" fmla="*/ 257019 h 467832"/>
              <a:gd name="T32" fmla="*/ 254642 w 733646"/>
              <a:gd name="T33" fmla="*/ 203474 h 467832"/>
              <a:gd name="T34" fmla="*/ 180375 w 733646"/>
              <a:gd name="T35" fmla="*/ 149929 h 467832"/>
              <a:gd name="T36" fmla="*/ 106101 w 733646"/>
              <a:gd name="T37" fmla="*/ 64256 h 467832"/>
              <a:gd name="T38" fmla="*/ 0 w 733646"/>
              <a:gd name="T39" fmla="*/ 0 h 4678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3646"/>
              <a:gd name="T61" fmla="*/ 0 h 467832"/>
              <a:gd name="T62" fmla="*/ 733646 w 733646"/>
              <a:gd name="T63" fmla="*/ 467832 h 4678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3646" h="467832">
                <a:moveTo>
                  <a:pt x="0" y="0"/>
                </a:moveTo>
                <a:lnTo>
                  <a:pt x="53163" y="116958"/>
                </a:lnTo>
                <a:lnTo>
                  <a:pt x="106325" y="159488"/>
                </a:lnTo>
                <a:lnTo>
                  <a:pt x="148856" y="212651"/>
                </a:lnTo>
                <a:lnTo>
                  <a:pt x="244549" y="287079"/>
                </a:lnTo>
                <a:lnTo>
                  <a:pt x="350874" y="350874"/>
                </a:lnTo>
                <a:lnTo>
                  <a:pt x="414669" y="414670"/>
                </a:lnTo>
                <a:lnTo>
                  <a:pt x="552893" y="414670"/>
                </a:lnTo>
                <a:lnTo>
                  <a:pt x="627321" y="467832"/>
                </a:lnTo>
                <a:lnTo>
                  <a:pt x="733646" y="446567"/>
                </a:lnTo>
                <a:lnTo>
                  <a:pt x="659218" y="404037"/>
                </a:lnTo>
                <a:lnTo>
                  <a:pt x="574158" y="382772"/>
                </a:lnTo>
                <a:lnTo>
                  <a:pt x="478465" y="350874"/>
                </a:lnTo>
                <a:lnTo>
                  <a:pt x="404037" y="340242"/>
                </a:lnTo>
                <a:lnTo>
                  <a:pt x="297711" y="255181"/>
                </a:lnTo>
                <a:cubicBezTo>
                  <a:pt x="252675" y="210145"/>
                  <a:pt x="255181" y="232700"/>
                  <a:pt x="255181" y="202019"/>
                </a:cubicBezTo>
                <a:cubicBezTo>
                  <a:pt x="197006" y="143844"/>
                  <a:pt x="227079" y="148856"/>
                  <a:pt x="180753" y="148856"/>
                </a:cubicBezTo>
                <a:cubicBezTo>
                  <a:pt x="123833" y="57784"/>
                  <a:pt x="161026" y="63795"/>
                  <a:pt x="106325" y="63795"/>
                </a:cubicBez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9464" name="Freeform 7"/>
          <p:cNvSpPr>
            <a:spLocks noChangeArrowheads="1"/>
          </p:cNvSpPr>
          <p:nvPr/>
        </p:nvSpPr>
        <p:spPr bwMode="auto">
          <a:xfrm>
            <a:off x="5422900" y="1627188"/>
            <a:ext cx="1711325" cy="1233487"/>
          </a:xfrm>
          <a:custGeom>
            <a:avLst/>
            <a:gdLst>
              <a:gd name="T0" fmla="*/ 0 w 1711842"/>
              <a:gd name="T1" fmla="*/ 10640 h 1233377"/>
              <a:gd name="T2" fmla="*/ 53050 w 1711842"/>
              <a:gd name="T3" fmla="*/ 74477 h 1233377"/>
              <a:gd name="T4" fmla="*/ 95490 w 1711842"/>
              <a:gd name="T5" fmla="*/ 127668 h 1233377"/>
              <a:gd name="T6" fmla="*/ 297081 w 1711842"/>
              <a:gd name="T7" fmla="*/ 276622 h 1233377"/>
              <a:gd name="T8" fmla="*/ 488062 w 1711842"/>
              <a:gd name="T9" fmla="*/ 404290 h 1233377"/>
              <a:gd name="T10" fmla="*/ 594165 w 1711842"/>
              <a:gd name="T11" fmla="*/ 468127 h 1233377"/>
              <a:gd name="T12" fmla="*/ 753315 w 1711842"/>
              <a:gd name="T13" fmla="*/ 638353 h 1233377"/>
              <a:gd name="T14" fmla="*/ 912468 w 1711842"/>
              <a:gd name="T15" fmla="*/ 776660 h 1233377"/>
              <a:gd name="T16" fmla="*/ 997348 w 1711842"/>
              <a:gd name="T17" fmla="*/ 797939 h 1233377"/>
              <a:gd name="T18" fmla="*/ 1114061 w 1711842"/>
              <a:gd name="T19" fmla="*/ 893695 h 1233377"/>
              <a:gd name="T20" fmla="*/ 1198943 w 1711842"/>
              <a:gd name="T21" fmla="*/ 904333 h 1233377"/>
              <a:gd name="T22" fmla="*/ 1251993 w 1711842"/>
              <a:gd name="T23" fmla="*/ 978805 h 1233377"/>
              <a:gd name="T24" fmla="*/ 1379313 w 1711842"/>
              <a:gd name="T25" fmla="*/ 1095840 h 1233377"/>
              <a:gd name="T26" fmla="*/ 1527854 w 1711842"/>
              <a:gd name="T27" fmla="*/ 1138398 h 1233377"/>
              <a:gd name="T28" fmla="*/ 1644565 w 1711842"/>
              <a:gd name="T29" fmla="*/ 1234147 h 1233377"/>
              <a:gd name="T30" fmla="*/ 1708226 w 1711842"/>
              <a:gd name="T31" fmla="*/ 1234147 h 1233377"/>
              <a:gd name="T32" fmla="*/ 1655176 w 1711842"/>
              <a:gd name="T33" fmla="*/ 1138398 h 1233377"/>
              <a:gd name="T34" fmla="*/ 1432364 w 1711842"/>
              <a:gd name="T35" fmla="*/ 968165 h 1233377"/>
              <a:gd name="T36" fmla="*/ 1241383 w 1711842"/>
              <a:gd name="T37" fmla="*/ 829858 h 1233377"/>
              <a:gd name="T38" fmla="*/ 986740 w 1711842"/>
              <a:gd name="T39" fmla="*/ 638353 h 1233377"/>
              <a:gd name="T40" fmla="*/ 901857 w 1711842"/>
              <a:gd name="T41" fmla="*/ 563876 h 1233377"/>
              <a:gd name="T42" fmla="*/ 795757 w 1711842"/>
              <a:gd name="T43" fmla="*/ 531957 h 1233377"/>
              <a:gd name="T44" fmla="*/ 700264 w 1711842"/>
              <a:gd name="T45" fmla="*/ 425569 h 1233377"/>
              <a:gd name="T46" fmla="*/ 604774 w 1711842"/>
              <a:gd name="T47" fmla="*/ 404290 h 1233377"/>
              <a:gd name="T48" fmla="*/ 488062 w 1711842"/>
              <a:gd name="T49" fmla="*/ 287261 h 1233377"/>
              <a:gd name="T50" fmla="*/ 403183 w 1711842"/>
              <a:gd name="T51" fmla="*/ 212785 h 1233377"/>
              <a:gd name="T52" fmla="*/ 350132 w 1711842"/>
              <a:gd name="T53" fmla="*/ 202145 h 1233377"/>
              <a:gd name="T54" fmla="*/ 190980 w 1711842"/>
              <a:gd name="T55" fmla="*/ 53198 h 1233377"/>
              <a:gd name="T56" fmla="*/ 84878 w 1711842"/>
              <a:gd name="T57" fmla="*/ 0 h 1233377"/>
              <a:gd name="T58" fmla="*/ 0 w 1711842"/>
              <a:gd name="T59" fmla="*/ 10640 h 12333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11842"/>
              <a:gd name="T91" fmla="*/ 0 h 1233377"/>
              <a:gd name="T92" fmla="*/ 1711842 w 1711842"/>
              <a:gd name="T93" fmla="*/ 1233377 h 12333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11842" h="1233377">
                <a:moveTo>
                  <a:pt x="0" y="10633"/>
                </a:moveTo>
                <a:lnTo>
                  <a:pt x="53162" y="74428"/>
                </a:lnTo>
                <a:lnTo>
                  <a:pt x="95693" y="127591"/>
                </a:lnTo>
                <a:lnTo>
                  <a:pt x="297711" y="276447"/>
                </a:lnTo>
                <a:lnTo>
                  <a:pt x="489097" y="404038"/>
                </a:lnTo>
                <a:lnTo>
                  <a:pt x="595423" y="467833"/>
                </a:lnTo>
                <a:lnTo>
                  <a:pt x="754911" y="637954"/>
                </a:lnTo>
                <a:lnTo>
                  <a:pt x="914400" y="776177"/>
                </a:lnTo>
                <a:lnTo>
                  <a:pt x="999460" y="797442"/>
                </a:lnTo>
                <a:lnTo>
                  <a:pt x="1116418" y="893135"/>
                </a:lnTo>
                <a:lnTo>
                  <a:pt x="1201479" y="903768"/>
                </a:lnTo>
                <a:lnTo>
                  <a:pt x="1254642" y="978196"/>
                </a:lnTo>
                <a:lnTo>
                  <a:pt x="1382232" y="1095154"/>
                </a:lnTo>
                <a:cubicBezTo>
                  <a:pt x="1523843" y="1138726"/>
                  <a:pt x="1472249" y="1137684"/>
                  <a:pt x="1531088" y="1137684"/>
                </a:cubicBezTo>
                <a:lnTo>
                  <a:pt x="1648046" y="1233377"/>
                </a:lnTo>
                <a:lnTo>
                  <a:pt x="1711842" y="1233377"/>
                </a:lnTo>
                <a:lnTo>
                  <a:pt x="1658679" y="1137684"/>
                </a:lnTo>
                <a:lnTo>
                  <a:pt x="1435395" y="967563"/>
                </a:lnTo>
                <a:lnTo>
                  <a:pt x="1244009" y="829340"/>
                </a:lnTo>
                <a:lnTo>
                  <a:pt x="988828" y="637954"/>
                </a:lnTo>
                <a:lnTo>
                  <a:pt x="903767" y="563526"/>
                </a:lnTo>
                <a:cubicBezTo>
                  <a:pt x="793966" y="541566"/>
                  <a:pt x="797442" y="578405"/>
                  <a:pt x="797442" y="531628"/>
                </a:cubicBezTo>
                <a:lnTo>
                  <a:pt x="701748" y="425303"/>
                </a:lnTo>
                <a:cubicBezTo>
                  <a:pt x="619475" y="413549"/>
                  <a:pt x="649737" y="425877"/>
                  <a:pt x="606055" y="404038"/>
                </a:cubicBezTo>
                <a:lnTo>
                  <a:pt x="489097" y="287079"/>
                </a:lnTo>
                <a:lnTo>
                  <a:pt x="404037" y="212652"/>
                </a:lnTo>
                <a:lnTo>
                  <a:pt x="350874" y="202019"/>
                </a:lnTo>
                <a:lnTo>
                  <a:pt x="191386" y="53163"/>
                </a:lnTo>
                <a:lnTo>
                  <a:pt x="85060" y="0"/>
                </a:lnTo>
                <a:lnTo>
                  <a:pt x="0" y="10633"/>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9465" name="Freeform 8"/>
          <p:cNvSpPr>
            <a:spLocks noChangeArrowheads="1"/>
          </p:cNvSpPr>
          <p:nvPr/>
        </p:nvSpPr>
        <p:spPr bwMode="auto">
          <a:xfrm>
            <a:off x="5688013" y="1541463"/>
            <a:ext cx="787400" cy="627062"/>
          </a:xfrm>
          <a:custGeom>
            <a:avLst/>
            <a:gdLst>
              <a:gd name="T0" fmla="*/ 0 w 786809"/>
              <a:gd name="T1" fmla="*/ 0 h 627321"/>
              <a:gd name="T2" fmla="*/ 138951 w 786809"/>
              <a:gd name="T3" fmla="*/ 0 h 627321"/>
              <a:gd name="T4" fmla="*/ 171017 w 786809"/>
              <a:gd name="T5" fmla="*/ 63613 h 627321"/>
              <a:gd name="T6" fmla="*/ 171017 w 786809"/>
              <a:gd name="T7" fmla="*/ 169631 h 627321"/>
              <a:gd name="T8" fmla="*/ 438231 w 786809"/>
              <a:gd name="T9" fmla="*/ 286252 h 627321"/>
              <a:gd name="T10" fmla="*/ 480986 w 786809"/>
              <a:gd name="T11" fmla="*/ 318056 h 627321"/>
              <a:gd name="T12" fmla="*/ 534430 w 786809"/>
              <a:gd name="T13" fmla="*/ 371065 h 627321"/>
              <a:gd name="T14" fmla="*/ 609249 w 786809"/>
              <a:gd name="T15" fmla="*/ 498288 h 627321"/>
              <a:gd name="T16" fmla="*/ 758889 w 786809"/>
              <a:gd name="T17" fmla="*/ 561900 h 627321"/>
              <a:gd name="T18" fmla="*/ 790955 w 786809"/>
              <a:gd name="T19" fmla="*/ 625510 h 627321"/>
              <a:gd name="T20" fmla="*/ 609249 w 786809"/>
              <a:gd name="T21" fmla="*/ 540695 h 627321"/>
              <a:gd name="T22" fmla="*/ 545118 w 786809"/>
              <a:gd name="T23" fmla="*/ 540695 h 627321"/>
              <a:gd name="T24" fmla="*/ 523740 w 786809"/>
              <a:gd name="T25" fmla="*/ 402869 h 627321"/>
              <a:gd name="T26" fmla="*/ 448920 w 786809"/>
              <a:gd name="T27" fmla="*/ 371065 h 627321"/>
              <a:gd name="T28" fmla="*/ 448920 w 786809"/>
              <a:gd name="T29" fmla="*/ 371065 h 627321"/>
              <a:gd name="T30" fmla="*/ 320658 w 786809"/>
              <a:gd name="T31" fmla="*/ 286252 h 627321"/>
              <a:gd name="T32" fmla="*/ 235148 w 786809"/>
              <a:gd name="T33" fmla="*/ 243842 h 627321"/>
              <a:gd name="T34" fmla="*/ 181705 w 786809"/>
              <a:gd name="T35" fmla="*/ 233241 h 627321"/>
              <a:gd name="T36" fmla="*/ 106885 w 786809"/>
              <a:gd name="T37" fmla="*/ 190833 h 627321"/>
              <a:gd name="T38" fmla="*/ 96197 w 786809"/>
              <a:gd name="T39" fmla="*/ 106018 h 627321"/>
              <a:gd name="T40" fmla="*/ 64131 w 786809"/>
              <a:gd name="T41" fmla="*/ 31807 h 627321"/>
              <a:gd name="T42" fmla="*/ 0 w 786809"/>
              <a:gd name="T43" fmla="*/ 0 h 6273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809"/>
              <a:gd name="T67" fmla="*/ 0 h 627321"/>
              <a:gd name="T68" fmla="*/ 786809 w 786809"/>
              <a:gd name="T69" fmla="*/ 627321 h 6273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809" h="627321">
                <a:moveTo>
                  <a:pt x="0" y="0"/>
                </a:moveTo>
                <a:lnTo>
                  <a:pt x="138223" y="0"/>
                </a:lnTo>
                <a:lnTo>
                  <a:pt x="170121" y="63795"/>
                </a:lnTo>
                <a:lnTo>
                  <a:pt x="170121" y="170121"/>
                </a:lnTo>
                <a:lnTo>
                  <a:pt x="435934" y="287079"/>
                </a:lnTo>
                <a:lnTo>
                  <a:pt x="478465" y="318977"/>
                </a:lnTo>
                <a:lnTo>
                  <a:pt x="531628" y="372139"/>
                </a:lnTo>
                <a:lnTo>
                  <a:pt x="606055" y="499730"/>
                </a:lnTo>
                <a:lnTo>
                  <a:pt x="754911" y="563526"/>
                </a:lnTo>
                <a:lnTo>
                  <a:pt x="786809" y="627321"/>
                </a:lnTo>
                <a:lnTo>
                  <a:pt x="606055" y="542260"/>
                </a:lnTo>
                <a:lnTo>
                  <a:pt x="542260" y="542260"/>
                </a:lnTo>
                <a:cubicBezTo>
                  <a:pt x="520412" y="411174"/>
                  <a:pt x="520995" y="457787"/>
                  <a:pt x="520995" y="404037"/>
                </a:cubicBezTo>
                <a:lnTo>
                  <a:pt x="446567" y="372139"/>
                </a:lnTo>
                <a:cubicBezTo>
                  <a:pt x="315914" y="295926"/>
                  <a:pt x="318976" y="346949"/>
                  <a:pt x="318976" y="287079"/>
                </a:cubicBezTo>
                <a:lnTo>
                  <a:pt x="233916" y="244549"/>
                </a:lnTo>
                <a:lnTo>
                  <a:pt x="180753" y="233916"/>
                </a:lnTo>
                <a:cubicBezTo>
                  <a:pt x="109440" y="210145"/>
                  <a:pt x="126983" y="232700"/>
                  <a:pt x="106325" y="191386"/>
                </a:cubicBezTo>
                <a:lnTo>
                  <a:pt x="95693" y="106326"/>
                </a:lnTo>
                <a:lnTo>
                  <a:pt x="63795" y="31898"/>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9466" name="Freeform 9"/>
          <p:cNvSpPr>
            <a:spLocks noChangeArrowheads="1"/>
          </p:cNvSpPr>
          <p:nvPr/>
        </p:nvSpPr>
        <p:spPr bwMode="auto">
          <a:xfrm>
            <a:off x="6305550" y="2679700"/>
            <a:ext cx="850900" cy="595313"/>
          </a:xfrm>
          <a:custGeom>
            <a:avLst/>
            <a:gdLst>
              <a:gd name="T0" fmla="*/ 0 w 850605"/>
              <a:gd name="T1" fmla="*/ 0 h 595423"/>
              <a:gd name="T2" fmla="*/ 85270 w 850605"/>
              <a:gd name="T3" fmla="*/ 106185 h 595423"/>
              <a:gd name="T4" fmla="*/ 127899 w 850605"/>
              <a:gd name="T5" fmla="*/ 159285 h 595423"/>
              <a:gd name="T6" fmla="*/ 202509 w 850605"/>
              <a:gd name="T7" fmla="*/ 180522 h 595423"/>
              <a:gd name="T8" fmla="*/ 277118 w 850605"/>
              <a:gd name="T9" fmla="*/ 244233 h 595423"/>
              <a:gd name="T10" fmla="*/ 436992 w 850605"/>
              <a:gd name="T11" fmla="*/ 307945 h 595423"/>
              <a:gd name="T12" fmla="*/ 479627 w 850605"/>
              <a:gd name="T13" fmla="*/ 361038 h 595423"/>
              <a:gd name="T14" fmla="*/ 554237 w 850605"/>
              <a:gd name="T15" fmla="*/ 371656 h 595423"/>
              <a:gd name="T16" fmla="*/ 650161 w 850605"/>
              <a:gd name="T17" fmla="*/ 456610 h 595423"/>
              <a:gd name="T18" fmla="*/ 746088 w 850605"/>
              <a:gd name="T19" fmla="*/ 552179 h 595423"/>
              <a:gd name="T20" fmla="*/ 852672 w 850605"/>
              <a:gd name="T21" fmla="*/ 594653 h 595423"/>
              <a:gd name="T22" fmla="*/ 831356 w 850605"/>
              <a:gd name="T23" fmla="*/ 520323 h 595423"/>
              <a:gd name="T24" fmla="*/ 756746 w 850605"/>
              <a:gd name="T25" fmla="*/ 467230 h 595423"/>
              <a:gd name="T26" fmla="*/ 671480 w 850605"/>
              <a:gd name="T27" fmla="*/ 424749 h 595423"/>
              <a:gd name="T28" fmla="*/ 628847 w 850605"/>
              <a:gd name="T29" fmla="*/ 350419 h 595423"/>
              <a:gd name="T30" fmla="*/ 490288 w 850605"/>
              <a:gd name="T31" fmla="*/ 286708 h 595423"/>
              <a:gd name="T32" fmla="*/ 415678 w 850605"/>
              <a:gd name="T33" fmla="*/ 244233 h 595423"/>
              <a:gd name="T34" fmla="*/ 287779 w 850605"/>
              <a:gd name="T35" fmla="*/ 191141 h 595423"/>
              <a:gd name="T36" fmla="*/ 234483 w 850605"/>
              <a:gd name="T37" fmla="*/ 106185 h 595423"/>
              <a:gd name="T38" fmla="*/ 138559 w 850605"/>
              <a:gd name="T39" fmla="*/ 42474 h 595423"/>
              <a:gd name="T40" fmla="*/ 0 w 850605"/>
              <a:gd name="T41" fmla="*/ 0 h 595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0605"/>
              <a:gd name="T64" fmla="*/ 0 h 595423"/>
              <a:gd name="T65" fmla="*/ 850605 w 850605"/>
              <a:gd name="T66" fmla="*/ 595423 h 5954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0605" h="595423">
                <a:moveTo>
                  <a:pt x="0" y="0"/>
                </a:moveTo>
                <a:lnTo>
                  <a:pt x="85060" y="106325"/>
                </a:lnTo>
                <a:cubicBezTo>
                  <a:pt x="118782" y="162527"/>
                  <a:pt x="96292" y="159488"/>
                  <a:pt x="127591" y="159488"/>
                </a:cubicBezTo>
                <a:lnTo>
                  <a:pt x="202019" y="180753"/>
                </a:lnTo>
                <a:lnTo>
                  <a:pt x="276446" y="244548"/>
                </a:lnTo>
                <a:lnTo>
                  <a:pt x="435935" y="308344"/>
                </a:lnTo>
                <a:lnTo>
                  <a:pt x="478465" y="361507"/>
                </a:lnTo>
                <a:lnTo>
                  <a:pt x="552893" y="372139"/>
                </a:lnTo>
                <a:lnTo>
                  <a:pt x="648586" y="457200"/>
                </a:lnTo>
                <a:lnTo>
                  <a:pt x="744279" y="552893"/>
                </a:lnTo>
                <a:lnTo>
                  <a:pt x="850605" y="595423"/>
                </a:lnTo>
                <a:lnTo>
                  <a:pt x="829340" y="520995"/>
                </a:lnTo>
                <a:lnTo>
                  <a:pt x="754912" y="467832"/>
                </a:lnTo>
                <a:lnTo>
                  <a:pt x="669851" y="425302"/>
                </a:lnTo>
                <a:cubicBezTo>
                  <a:pt x="625355" y="358558"/>
                  <a:pt x="627321" y="387064"/>
                  <a:pt x="627321" y="350874"/>
                </a:cubicBezTo>
                <a:lnTo>
                  <a:pt x="489098" y="287079"/>
                </a:lnTo>
                <a:lnTo>
                  <a:pt x="414670" y="244548"/>
                </a:lnTo>
                <a:lnTo>
                  <a:pt x="287079" y="191386"/>
                </a:lnTo>
                <a:lnTo>
                  <a:pt x="233916" y="106325"/>
                </a:lnTo>
                <a:lnTo>
                  <a:pt x="138223" y="42530"/>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19467" name="Freeform 10"/>
          <p:cNvSpPr>
            <a:spLocks noChangeArrowheads="1"/>
          </p:cNvSpPr>
          <p:nvPr/>
        </p:nvSpPr>
        <p:spPr bwMode="auto">
          <a:xfrm>
            <a:off x="5178425" y="1743075"/>
            <a:ext cx="850900" cy="669925"/>
          </a:xfrm>
          <a:custGeom>
            <a:avLst/>
            <a:gdLst>
              <a:gd name="T0" fmla="*/ 0 w 850604"/>
              <a:gd name="T1" fmla="*/ 0 h 669851"/>
              <a:gd name="T2" fmla="*/ 0 w 850604"/>
              <a:gd name="T3" fmla="*/ 95770 h 669851"/>
              <a:gd name="T4" fmla="*/ 42635 w 850604"/>
              <a:gd name="T5" fmla="*/ 127688 h 669851"/>
              <a:gd name="T6" fmla="*/ 106584 w 850604"/>
              <a:gd name="T7" fmla="*/ 202172 h 669851"/>
              <a:gd name="T8" fmla="*/ 170534 w 850604"/>
              <a:gd name="T9" fmla="*/ 212812 h 669851"/>
              <a:gd name="T10" fmla="*/ 181194 w 850604"/>
              <a:gd name="T11" fmla="*/ 287303 h 669851"/>
              <a:gd name="T12" fmla="*/ 213169 w 850604"/>
              <a:gd name="T13" fmla="*/ 308582 h 669851"/>
              <a:gd name="T14" fmla="*/ 234486 w 850604"/>
              <a:gd name="T15" fmla="*/ 383066 h 669851"/>
              <a:gd name="T16" fmla="*/ 309095 w 850604"/>
              <a:gd name="T17" fmla="*/ 436270 h 669851"/>
              <a:gd name="T18" fmla="*/ 405024 w 850604"/>
              <a:gd name="T19" fmla="*/ 446910 h 669851"/>
              <a:gd name="T20" fmla="*/ 500948 w 850604"/>
              <a:gd name="T21" fmla="*/ 500115 h 669851"/>
              <a:gd name="T22" fmla="*/ 554243 w 850604"/>
              <a:gd name="T23" fmla="*/ 510754 h 669851"/>
              <a:gd name="T24" fmla="*/ 810045 w 850604"/>
              <a:gd name="T25" fmla="*/ 670369 h 669851"/>
              <a:gd name="T26" fmla="*/ 852678 w 850604"/>
              <a:gd name="T27" fmla="*/ 659729 h 669851"/>
              <a:gd name="T28" fmla="*/ 820703 w 850604"/>
              <a:gd name="T29" fmla="*/ 617164 h 669851"/>
              <a:gd name="T30" fmla="*/ 756752 w 850604"/>
              <a:gd name="T31" fmla="*/ 574600 h 669851"/>
              <a:gd name="T32" fmla="*/ 735436 w 850604"/>
              <a:gd name="T33" fmla="*/ 563959 h 669851"/>
              <a:gd name="T34" fmla="*/ 671484 w 850604"/>
              <a:gd name="T35" fmla="*/ 478836 h 669851"/>
              <a:gd name="T36" fmla="*/ 554243 w 850604"/>
              <a:gd name="T37" fmla="*/ 425631 h 669851"/>
              <a:gd name="T38" fmla="*/ 490288 w 850604"/>
              <a:gd name="T39" fmla="*/ 393705 h 669851"/>
              <a:gd name="T40" fmla="*/ 341073 w 850604"/>
              <a:gd name="T41" fmla="*/ 383066 h 669851"/>
              <a:gd name="T42" fmla="*/ 255804 w 850604"/>
              <a:gd name="T43" fmla="*/ 244737 h 669851"/>
              <a:gd name="T44" fmla="*/ 159880 w 850604"/>
              <a:gd name="T45" fmla="*/ 138328 h 669851"/>
              <a:gd name="T46" fmla="*/ 106584 w 850604"/>
              <a:gd name="T47" fmla="*/ 63844 h 669851"/>
              <a:gd name="T48" fmla="*/ 53296 w 850604"/>
              <a:gd name="T49" fmla="*/ 21279 h 669851"/>
              <a:gd name="T50" fmla="*/ 0 w 850604"/>
              <a:gd name="T51" fmla="*/ 0 h 6698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0604"/>
              <a:gd name="T79" fmla="*/ 0 h 669851"/>
              <a:gd name="T80" fmla="*/ 850604 w 850604"/>
              <a:gd name="T81" fmla="*/ 669851 h 6698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0604" h="669851">
                <a:moveTo>
                  <a:pt x="0" y="0"/>
                </a:moveTo>
                <a:lnTo>
                  <a:pt x="0" y="95693"/>
                </a:lnTo>
                <a:lnTo>
                  <a:pt x="42530" y="127590"/>
                </a:lnTo>
                <a:cubicBezTo>
                  <a:pt x="97753" y="204902"/>
                  <a:pt x="65205" y="202018"/>
                  <a:pt x="106325" y="202018"/>
                </a:cubicBezTo>
                <a:lnTo>
                  <a:pt x="170121" y="212651"/>
                </a:lnTo>
                <a:lnTo>
                  <a:pt x="180753" y="287079"/>
                </a:lnTo>
                <a:lnTo>
                  <a:pt x="212651" y="308344"/>
                </a:lnTo>
                <a:lnTo>
                  <a:pt x="233916" y="382772"/>
                </a:lnTo>
                <a:lnTo>
                  <a:pt x="308344" y="435934"/>
                </a:lnTo>
                <a:lnTo>
                  <a:pt x="404037" y="446567"/>
                </a:lnTo>
                <a:cubicBezTo>
                  <a:pt x="492103" y="501609"/>
                  <a:pt x="455661" y="499730"/>
                  <a:pt x="499730" y="499730"/>
                </a:cubicBezTo>
                <a:lnTo>
                  <a:pt x="552893" y="510362"/>
                </a:lnTo>
                <a:lnTo>
                  <a:pt x="808074" y="669851"/>
                </a:lnTo>
                <a:lnTo>
                  <a:pt x="850604" y="659218"/>
                </a:lnTo>
                <a:lnTo>
                  <a:pt x="818707" y="616688"/>
                </a:lnTo>
                <a:cubicBezTo>
                  <a:pt x="762776" y="571944"/>
                  <a:pt x="788238" y="574158"/>
                  <a:pt x="754911" y="574158"/>
                </a:cubicBezTo>
                <a:lnTo>
                  <a:pt x="733646" y="563525"/>
                </a:lnTo>
                <a:lnTo>
                  <a:pt x="669851" y="478465"/>
                </a:lnTo>
                <a:lnTo>
                  <a:pt x="552893" y="425302"/>
                </a:lnTo>
                <a:cubicBezTo>
                  <a:pt x="496691" y="391580"/>
                  <a:pt x="520396" y="393404"/>
                  <a:pt x="489097" y="393404"/>
                </a:cubicBezTo>
                <a:cubicBezTo>
                  <a:pt x="347340" y="382500"/>
                  <a:pt x="397084" y="382772"/>
                  <a:pt x="340242" y="382772"/>
                </a:cubicBezTo>
                <a:lnTo>
                  <a:pt x="255181" y="244548"/>
                </a:lnTo>
                <a:cubicBezTo>
                  <a:pt x="156982" y="146349"/>
                  <a:pt x="159488" y="193965"/>
                  <a:pt x="159488" y="138223"/>
                </a:cubicBezTo>
                <a:lnTo>
                  <a:pt x="106325" y="63795"/>
                </a:lnTo>
                <a:lnTo>
                  <a:pt x="53163" y="21265"/>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a:srcRect/>
          <a:stretch>
            <a:fillRect/>
          </a:stretch>
        </p:blipFill>
        <p:spPr bwMode="auto">
          <a:xfrm>
            <a:off x="3519488" y="0"/>
            <a:ext cx="4673600" cy="6858000"/>
          </a:xfrm>
          <a:prstGeom prst="rect">
            <a:avLst/>
          </a:prstGeom>
          <a:noFill/>
          <a:ln w="9525">
            <a:noFill/>
            <a:miter lim="800000"/>
            <a:headEnd/>
            <a:tailEnd/>
          </a:ln>
        </p:spPr>
      </p:pic>
      <p:sp>
        <p:nvSpPr>
          <p:cNvPr id="3" name="TextBox 2"/>
          <p:cNvSpPr txBox="1"/>
          <p:nvPr/>
        </p:nvSpPr>
        <p:spPr>
          <a:xfrm>
            <a:off x="346075" y="2890838"/>
            <a:ext cx="2865438" cy="107632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Laramide compression</a:t>
            </a:r>
          </a:p>
        </p:txBody>
      </p:sp>
      <p:sp>
        <p:nvSpPr>
          <p:cNvPr id="20484" name="Freeform 6"/>
          <p:cNvSpPr>
            <a:spLocks noChangeArrowheads="1"/>
          </p:cNvSpPr>
          <p:nvPr/>
        </p:nvSpPr>
        <p:spPr bwMode="auto">
          <a:xfrm>
            <a:off x="4795838" y="1084263"/>
            <a:ext cx="733425" cy="468312"/>
          </a:xfrm>
          <a:custGeom>
            <a:avLst/>
            <a:gdLst>
              <a:gd name="T0" fmla="*/ 0 w 733646"/>
              <a:gd name="T1" fmla="*/ 0 h 467832"/>
              <a:gd name="T2" fmla="*/ 53051 w 733646"/>
              <a:gd name="T3" fmla="*/ 117800 h 467832"/>
              <a:gd name="T4" fmla="*/ 106101 w 733646"/>
              <a:gd name="T5" fmla="*/ 160637 h 467832"/>
              <a:gd name="T6" fmla="*/ 148541 w 733646"/>
              <a:gd name="T7" fmla="*/ 214183 h 467832"/>
              <a:gd name="T8" fmla="*/ 244031 w 733646"/>
              <a:gd name="T9" fmla="*/ 289148 h 467832"/>
              <a:gd name="T10" fmla="*/ 350133 w 733646"/>
              <a:gd name="T11" fmla="*/ 353402 h 467832"/>
              <a:gd name="T12" fmla="*/ 413794 w 733646"/>
              <a:gd name="T13" fmla="*/ 417657 h 467832"/>
              <a:gd name="T14" fmla="*/ 551731 w 733646"/>
              <a:gd name="T15" fmla="*/ 417657 h 467832"/>
              <a:gd name="T16" fmla="*/ 625998 w 733646"/>
              <a:gd name="T17" fmla="*/ 471201 h 467832"/>
              <a:gd name="T18" fmla="*/ 732099 w 733646"/>
              <a:gd name="T19" fmla="*/ 449785 h 467832"/>
              <a:gd name="T20" fmla="*/ 657831 w 733646"/>
              <a:gd name="T21" fmla="*/ 406948 h 467832"/>
              <a:gd name="T22" fmla="*/ 572947 w 733646"/>
              <a:gd name="T23" fmla="*/ 385530 h 467832"/>
              <a:gd name="T24" fmla="*/ 477457 w 733646"/>
              <a:gd name="T25" fmla="*/ 353402 h 467832"/>
              <a:gd name="T26" fmla="*/ 403183 w 733646"/>
              <a:gd name="T27" fmla="*/ 342693 h 467832"/>
              <a:gd name="T28" fmla="*/ 297082 w 733646"/>
              <a:gd name="T29" fmla="*/ 257019 h 467832"/>
              <a:gd name="T30" fmla="*/ 297082 w 733646"/>
              <a:gd name="T31" fmla="*/ 257019 h 467832"/>
              <a:gd name="T32" fmla="*/ 254642 w 733646"/>
              <a:gd name="T33" fmla="*/ 203474 h 467832"/>
              <a:gd name="T34" fmla="*/ 180375 w 733646"/>
              <a:gd name="T35" fmla="*/ 149929 h 467832"/>
              <a:gd name="T36" fmla="*/ 106101 w 733646"/>
              <a:gd name="T37" fmla="*/ 64256 h 467832"/>
              <a:gd name="T38" fmla="*/ 0 w 733646"/>
              <a:gd name="T39" fmla="*/ 0 h 4678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3646"/>
              <a:gd name="T61" fmla="*/ 0 h 467832"/>
              <a:gd name="T62" fmla="*/ 733646 w 733646"/>
              <a:gd name="T63" fmla="*/ 467832 h 4678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3646" h="467832">
                <a:moveTo>
                  <a:pt x="0" y="0"/>
                </a:moveTo>
                <a:lnTo>
                  <a:pt x="53163" y="116958"/>
                </a:lnTo>
                <a:lnTo>
                  <a:pt x="106325" y="159488"/>
                </a:lnTo>
                <a:lnTo>
                  <a:pt x="148856" y="212651"/>
                </a:lnTo>
                <a:lnTo>
                  <a:pt x="244549" y="287079"/>
                </a:lnTo>
                <a:lnTo>
                  <a:pt x="350874" y="350874"/>
                </a:lnTo>
                <a:lnTo>
                  <a:pt x="414669" y="414670"/>
                </a:lnTo>
                <a:lnTo>
                  <a:pt x="552893" y="414670"/>
                </a:lnTo>
                <a:lnTo>
                  <a:pt x="627321" y="467832"/>
                </a:lnTo>
                <a:lnTo>
                  <a:pt x="733646" y="446567"/>
                </a:lnTo>
                <a:lnTo>
                  <a:pt x="659218" y="404037"/>
                </a:lnTo>
                <a:lnTo>
                  <a:pt x="574158" y="382772"/>
                </a:lnTo>
                <a:lnTo>
                  <a:pt x="478465" y="350874"/>
                </a:lnTo>
                <a:lnTo>
                  <a:pt x="404037" y="340242"/>
                </a:lnTo>
                <a:lnTo>
                  <a:pt x="297711" y="255181"/>
                </a:lnTo>
                <a:cubicBezTo>
                  <a:pt x="252675" y="210145"/>
                  <a:pt x="255181" y="232700"/>
                  <a:pt x="255181" y="202019"/>
                </a:cubicBezTo>
                <a:cubicBezTo>
                  <a:pt x="197006" y="143844"/>
                  <a:pt x="227079" y="148856"/>
                  <a:pt x="180753" y="148856"/>
                </a:cubicBezTo>
                <a:cubicBezTo>
                  <a:pt x="123833" y="57784"/>
                  <a:pt x="161026" y="63795"/>
                  <a:pt x="106325" y="63795"/>
                </a:cubicBez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20485" name="Freeform 7"/>
          <p:cNvSpPr>
            <a:spLocks noChangeArrowheads="1"/>
          </p:cNvSpPr>
          <p:nvPr/>
        </p:nvSpPr>
        <p:spPr bwMode="auto">
          <a:xfrm>
            <a:off x="5422900" y="1627188"/>
            <a:ext cx="1711325" cy="1233487"/>
          </a:xfrm>
          <a:custGeom>
            <a:avLst/>
            <a:gdLst>
              <a:gd name="T0" fmla="*/ 0 w 1711842"/>
              <a:gd name="T1" fmla="*/ 10640 h 1233377"/>
              <a:gd name="T2" fmla="*/ 53050 w 1711842"/>
              <a:gd name="T3" fmla="*/ 74477 h 1233377"/>
              <a:gd name="T4" fmla="*/ 95490 w 1711842"/>
              <a:gd name="T5" fmla="*/ 127668 h 1233377"/>
              <a:gd name="T6" fmla="*/ 297081 w 1711842"/>
              <a:gd name="T7" fmla="*/ 276622 h 1233377"/>
              <a:gd name="T8" fmla="*/ 488062 w 1711842"/>
              <a:gd name="T9" fmla="*/ 404290 h 1233377"/>
              <a:gd name="T10" fmla="*/ 594165 w 1711842"/>
              <a:gd name="T11" fmla="*/ 468127 h 1233377"/>
              <a:gd name="T12" fmla="*/ 753315 w 1711842"/>
              <a:gd name="T13" fmla="*/ 638353 h 1233377"/>
              <a:gd name="T14" fmla="*/ 912468 w 1711842"/>
              <a:gd name="T15" fmla="*/ 776660 h 1233377"/>
              <a:gd name="T16" fmla="*/ 997348 w 1711842"/>
              <a:gd name="T17" fmla="*/ 797939 h 1233377"/>
              <a:gd name="T18" fmla="*/ 1114061 w 1711842"/>
              <a:gd name="T19" fmla="*/ 893695 h 1233377"/>
              <a:gd name="T20" fmla="*/ 1198943 w 1711842"/>
              <a:gd name="T21" fmla="*/ 904333 h 1233377"/>
              <a:gd name="T22" fmla="*/ 1251993 w 1711842"/>
              <a:gd name="T23" fmla="*/ 978805 h 1233377"/>
              <a:gd name="T24" fmla="*/ 1379313 w 1711842"/>
              <a:gd name="T25" fmla="*/ 1095840 h 1233377"/>
              <a:gd name="T26" fmla="*/ 1527854 w 1711842"/>
              <a:gd name="T27" fmla="*/ 1138398 h 1233377"/>
              <a:gd name="T28" fmla="*/ 1644565 w 1711842"/>
              <a:gd name="T29" fmla="*/ 1234147 h 1233377"/>
              <a:gd name="T30" fmla="*/ 1708226 w 1711842"/>
              <a:gd name="T31" fmla="*/ 1234147 h 1233377"/>
              <a:gd name="T32" fmla="*/ 1655176 w 1711842"/>
              <a:gd name="T33" fmla="*/ 1138398 h 1233377"/>
              <a:gd name="T34" fmla="*/ 1432364 w 1711842"/>
              <a:gd name="T35" fmla="*/ 968165 h 1233377"/>
              <a:gd name="T36" fmla="*/ 1241383 w 1711842"/>
              <a:gd name="T37" fmla="*/ 829858 h 1233377"/>
              <a:gd name="T38" fmla="*/ 986740 w 1711842"/>
              <a:gd name="T39" fmla="*/ 638353 h 1233377"/>
              <a:gd name="T40" fmla="*/ 901857 w 1711842"/>
              <a:gd name="T41" fmla="*/ 563876 h 1233377"/>
              <a:gd name="T42" fmla="*/ 795757 w 1711842"/>
              <a:gd name="T43" fmla="*/ 531957 h 1233377"/>
              <a:gd name="T44" fmla="*/ 700264 w 1711842"/>
              <a:gd name="T45" fmla="*/ 425569 h 1233377"/>
              <a:gd name="T46" fmla="*/ 604774 w 1711842"/>
              <a:gd name="T47" fmla="*/ 404290 h 1233377"/>
              <a:gd name="T48" fmla="*/ 488062 w 1711842"/>
              <a:gd name="T49" fmla="*/ 287261 h 1233377"/>
              <a:gd name="T50" fmla="*/ 403183 w 1711842"/>
              <a:gd name="T51" fmla="*/ 212785 h 1233377"/>
              <a:gd name="T52" fmla="*/ 350132 w 1711842"/>
              <a:gd name="T53" fmla="*/ 202145 h 1233377"/>
              <a:gd name="T54" fmla="*/ 190980 w 1711842"/>
              <a:gd name="T55" fmla="*/ 53198 h 1233377"/>
              <a:gd name="T56" fmla="*/ 84878 w 1711842"/>
              <a:gd name="T57" fmla="*/ 0 h 1233377"/>
              <a:gd name="T58" fmla="*/ 0 w 1711842"/>
              <a:gd name="T59" fmla="*/ 10640 h 12333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11842"/>
              <a:gd name="T91" fmla="*/ 0 h 1233377"/>
              <a:gd name="T92" fmla="*/ 1711842 w 1711842"/>
              <a:gd name="T93" fmla="*/ 1233377 h 12333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11842" h="1233377">
                <a:moveTo>
                  <a:pt x="0" y="10633"/>
                </a:moveTo>
                <a:lnTo>
                  <a:pt x="53162" y="74428"/>
                </a:lnTo>
                <a:lnTo>
                  <a:pt x="95693" y="127591"/>
                </a:lnTo>
                <a:lnTo>
                  <a:pt x="297711" y="276447"/>
                </a:lnTo>
                <a:lnTo>
                  <a:pt x="489097" y="404038"/>
                </a:lnTo>
                <a:lnTo>
                  <a:pt x="595423" y="467833"/>
                </a:lnTo>
                <a:lnTo>
                  <a:pt x="754911" y="637954"/>
                </a:lnTo>
                <a:lnTo>
                  <a:pt x="914400" y="776177"/>
                </a:lnTo>
                <a:lnTo>
                  <a:pt x="999460" y="797442"/>
                </a:lnTo>
                <a:lnTo>
                  <a:pt x="1116418" y="893135"/>
                </a:lnTo>
                <a:lnTo>
                  <a:pt x="1201479" y="903768"/>
                </a:lnTo>
                <a:lnTo>
                  <a:pt x="1254642" y="978196"/>
                </a:lnTo>
                <a:lnTo>
                  <a:pt x="1382232" y="1095154"/>
                </a:lnTo>
                <a:cubicBezTo>
                  <a:pt x="1523843" y="1138726"/>
                  <a:pt x="1472249" y="1137684"/>
                  <a:pt x="1531088" y="1137684"/>
                </a:cubicBezTo>
                <a:lnTo>
                  <a:pt x="1648046" y="1233377"/>
                </a:lnTo>
                <a:lnTo>
                  <a:pt x="1711842" y="1233377"/>
                </a:lnTo>
                <a:lnTo>
                  <a:pt x="1658679" y="1137684"/>
                </a:lnTo>
                <a:lnTo>
                  <a:pt x="1435395" y="967563"/>
                </a:lnTo>
                <a:lnTo>
                  <a:pt x="1244009" y="829340"/>
                </a:lnTo>
                <a:lnTo>
                  <a:pt x="988828" y="637954"/>
                </a:lnTo>
                <a:lnTo>
                  <a:pt x="903767" y="563526"/>
                </a:lnTo>
                <a:cubicBezTo>
                  <a:pt x="793966" y="541566"/>
                  <a:pt x="797442" y="578405"/>
                  <a:pt x="797442" y="531628"/>
                </a:cubicBezTo>
                <a:lnTo>
                  <a:pt x="701748" y="425303"/>
                </a:lnTo>
                <a:cubicBezTo>
                  <a:pt x="619475" y="413549"/>
                  <a:pt x="649737" y="425877"/>
                  <a:pt x="606055" y="404038"/>
                </a:cubicBezTo>
                <a:lnTo>
                  <a:pt x="489097" y="287079"/>
                </a:lnTo>
                <a:lnTo>
                  <a:pt x="404037" y="212652"/>
                </a:lnTo>
                <a:lnTo>
                  <a:pt x="350874" y="202019"/>
                </a:lnTo>
                <a:lnTo>
                  <a:pt x="191386" y="53163"/>
                </a:lnTo>
                <a:lnTo>
                  <a:pt x="85060" y="0"/>
                </a:lnTo>
                <a:lnTo>
                  <a:pt x="0" y="10633"/>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20486" name="Freeform 8"/>
          <p:cNvSpPr>
            <a:spLocks noChangeArrowheads="1"/>
          </p:cNvSpPr>
          <p:nvPr/>
        </p:nvSpPr>
        <p:spPr bwMode="auto">
          <a:xfrm>
            <a:off x="5688013" y="1541463"/>
            <a:ext cx="787400" cy="627062"/>
          </a:xfrm>
          <a:custGeom>
            <a:avLst/>
            <a:gdLst>
              <a:gd name="T0" fmla="*/ 0 w 786809"/>
              <a:gd name="T1" fmla="*/ 0 h 627321"/>
              <a:gd name="T2" fmla="*/ 138951 w 786809"/>
              <a:gd name="T3" fmla="*/ 0 h 627321"/>
              <a:gd name="T4" fmla="*/ 171017 w 786809"/>
              <a:gd name="T5" fmla="*/ 63613 h 627321"/>
              <a:gd name="T6" fmla="*/ 171017 w 786809"/>
              <a:gd name="T7" fmla="*/ 169631 h 627321"/>
              <a:gd name="T8" fmla="*/ 438231 w 786809"/>
              <a:gd name="T9" fmla="*/ 286252 h 627321"/>
              <a:gd name="T10" fmla="*/ 480986 w 786809"/>
              <a:gd name="T11" fmla="*/ 318056 h 627321"/>
              <a:gd name="T12" fmla="*/ 534430 w 786809"/>
              <a:gd name="T13" fmla="*/ 371065 h 627321"/>
              <a:gd name="T14" fmla="*/ 609249 w 786809"/>
              <a:gd name="T15" fmla="*/ 498288 h 627321"/>
              <a:gd name="T16" fmla="*/ 758889 w 786809"/>
              <a:gd name="T17" fmla="*/ 561900 h 627321"/>
              <a:gd name="T18" fmla="*/ 790955 w 786809"/>
              <a:gd name="T19" fmla="*/ 625510 h 627321"/>
              <a:gd name="T20" fmla="*/ 609249 w 786809"/>
              <a:gd name="T21" fmla="*/ 540695 h 627321"/>
              <a:gd name="T22" fmla="*/ 545118 w 786809"/>
              <a:gd name="T23" fmla="*/ 540695 h 627321"/>
              <a:gd name="T24" fmla="*/ 523740 w 786809"/>
              <a:gd name="T25" fmla="*/ 402869 h 627321"/>
              <a:gd name="T26" fmla="*/ 448920 w 786809"/>
              <a:gd name="T27" fmla="*/ 371065 h 627321"/>
              <a:gd name="T28" fmla="*/ 448920 w 786809"/>
              <a:gd name="T29" fmla="*/ 371065 h 627321"/>
              <a:gd name="T30" fmla="*/ 320658 w 786809"/>
              <a:gd name="T31" fmla="*/ 286252 h 627321"/>
              <a:gd name="T32" fmla="*/ 235148 w 786809"/>
              <a:gd name="T33" fmla="*/ 243842 h 627321"/>
              <a:gd name="T34" fmla="*/ 181705 w 786809"/>
              <a:gd name="T35" fmla="*/ 233241 h 627321"/>
              <a:gd name="T36" fmla="*/ 106885 w 786809"/>
              <a:gd name="T37" fmla="*/ 190833 h 627321"/>
              <a:gd name="T38" fmla="*/ 96197 w 786809"/>
              <a:gd name="T39" fmla="*/ 106018 h 627321"/>
              <a:gd name="T40" fmla="*/ 64131 w 786809"/>
              <a:gd name="T41" fmla="*/ 31807 h 627321"/>
              <a:gd name="T42" fmla="*/ 0 w 786809"/>
              <a:gd name="T43" fmla="*/ 0 h 6273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809"/>
              <a:gd name="T67" fmla="*/ 0 h 627321"/>
              <a:gd name="T68" fmla="*/ 786809 w 786809"/>
              <a:gd name="T69" fmla="*/ 627321 h 6273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809" h="627321">
                <a:moveTo>
                  <a:pt x="0" y="0"/>
                </a:moveTo>
                <a:lnTo>
                  <a:pt x="138223" y="0"/>
                </a:lnTo>
                <a:lnTo>
                  <a:pt x="170121" y="63795"/>
                </a:lnTo>
                <a:lnTo>
                  <a:pt x="170121" y="170121"/>
                </a:lnTo>
                <a:lnTo>
                  <a:pt x="435934" y="287079"/>
                </a:lnTo>
                <a:lnTo>
                  <a:pt x="478465" y="318977"/>
                </a:lnTo>
                <a:lnTo>
                  <a:pt x="531628" y="372139"/>
                </a:lnTo>
                <a:lnTo>
                  <a:pt x="606055" y="499730"/>
                </a:lnTo>
                <a:lnTo>
                  <a:pt x="754911" y="563526"/>
                </a:lnTo>
                <a:lnTo>
                  <a:pt x="786809" y="627321"/>
                </a:lnTo>
                <a:lnTo>
                  <a:pt x="606055" y="542260"/>
                </a:lnTo>
                <a:lnTo>
                  <a:pt x="542260" y="542260"/>
                </a:lnTo>
                <a:cubicBezTo>
                  <a:pt x="520412" y="411174"/>
                  <a:pt x="520995" y="457787"/>
                  <a:pt x="520995" y="404037"/>
                </a:cubicBezTo>
                <a:lnTo>
                  <a:pt x="446567" y="372139"/>
                </a:lnTo>
                <a:cubicBezTo>
                  <a:pt x="315914" y="295926"/>
                  <a:pt x="318976" y="346949"/>
                  <a:pt x="318976" y="287079"/>
                </a:cubicBezTo>
                <a:lnTo>
                  <a:pt x="233916" y="244549"/>
                </a:lnTo>
                <a:lnTo>
                  <a:pt x="180753" y="233916"/>
                </a:lnTo>
                <a:cubicBezTo>
                  <a:pt x="109440" y="210145"/>
                  <a:pt x="126983" y="232700"/>
                  <a:pt x="106325" y="191386"/>
                </a:cubicBezTo>
                <a:lnTo>
                  <a:pt x="95693" y="106326"/>
                </a:lnTo>
                <a:lnTo>
                  <a:pt x="63795" y="31898"/>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20487" name="Freeform 9"/>
          <p:cNvSpPr>
            <a:spLocks noChangeArrowheads="1"/>
          </p:cNvSpPr>
          <p:nvPr/>
        </p:nvSpPr>
        <p:spPr bwMode="auto">
          <a:xfrm>
            <a:off x="6305550" y="2679700"/>
            <a:ext cx="850900" cy="595313"/>
          </a:xfrm>
          <a:custGeom>
            <a:avLst/>
            <a:gdLst>
              <a:gd name="T0" fmla="*/ 0 w 850605"/>
              <a:gd name="T1" fmla="*/ 0 h 595423"/>
              <a:gd name="T2" fmla="*/ 85270 w 850605"/>
              <a:gd name="T3" fmla="*/ 106185 h 595423"/>
              <a:gd name="T4" fmla="*/ 127899 w 850605"/>
              <a:gd name="T5" fmla="*/ 159285 h 595423"/>
              <a:gd name="T6" fmla="*/ 202509 w 850605"/>
              <a:gd name="T7" fmla="*/ 180522 h 595423"/>
              <a:gd name="T8" fmla="*/ 277118 w 850605"/>
              <a:gd name="T9" fmla="*/ 244233 h 595423"/>
              <a:gd name="T10" fmla="*/ 436992 w 850605"/>
              <a:gd name="T11" fmla="*/ 307945 h 595423"/>
              <a:gd name="T12" fmla="*/ 479627 w 850605"/>
              <a:gd name="T13" fmla="*/ 361038 h 595423"/>
              <a:gd name="T14" fmla="*/ 554237 w 850605"/>
              <a:gd name="T15" fmla="*/ 371656 h 595423"/>
              <a:gd name="T16" fmla="*/ 650161 w 850605"/>
              <a:gd name="T17" fmla="*/ 456610 h 595423"/>
              <a:gd name="T18" fmla="*/ 746088 w 850605"/>
              <a:gd name="T19" fmla="*/ 552179 h 595423"/>
              <a:gd name="T20" fmla="*/ 852672 w 850605"/>
              <a:gd name="T21" fmla="*/ 594653 h 595423"/>
              <a:gd name="T22" fmla="*/ 831356 w 850605"/>
              <a:gd name="T23" fmla="*/ 520323 h 595423"/>
              <a:gd name="T24" fmla="*/ 756746 w 850605"/>
              <a:gd name="T25" fmla="*/ 467230 h 595423"/>
              <a:gd name="T26" fmla="*/ 671480 w 850605"/>
              <a:gd name="T27" fmla="*/ 424749 h 595423"/>
              <a:gd name="T28" fmla="*/ 628847 w 850605"/>
              <a:gd name="T29" fmla="*/ 350419 h 595423"/>
              <a:gd name="T30" fmla="*/ 490288 w 850605"/>
              <a:gd name="T31" fmla="*/ 286708 h 595423"/>
              <a:gd name="T32" fmla="*/ 415678 w 850605"/>
              <a:gd name="T33" fmla="*/ 244233 h 595423"/>
              <a:gd name="T34" fmla="*/ 287779 w 850605"/>
              <a:gd name="T35" fmla="*/ 191141 h 595423"/>
              <a:gd name="T36" fmla="*/ 234483 w 850605"/>
              <a:gd name="T37" fmla="*/ 106185 h 595423"/>
              <a:gd name="T38" fmla="*/ 138559 w 850605"/>
              <a:gd name="T39" fmla="*/ 42474 h 595423"/>
              <a:gd name="T40" fmla="*/ 0 w 850605"/>
              <a:gd name="T41" fmla="*/ 0 h 595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0605"/>
              <a:gd name="T64" fmla="*/ 0 h 595423"/>
              <a:gd name="T65" fmla="*/ 850605 w 850605"/>
              <a:gd name="T66" fmla="*/ 595423 h 5954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0605" h="595423">
                <a:moveTo>
                  <a:pt x="0" y="0"/>
                </a:moveTo>
                <a:lnTo>
                  <a:pt x="85060" y="106325"/>
                </a:lnTo>
                <a:cubicBezTo>
                  <a:pt x="118782" y="162527"/>
                  <a:pt x="96292" y="159488"/>
                  <a:pt x="127591" y="159488"/>
                </a:cubicBezTo>
                <a:lnTo>
                  <a:pt x="202019" y="180753"/>
                </a:lnTo>
                <a:lnTo>
                  <a:pt x="276446" y="244548"/>
                </a:lnTo>
                <a:lnTo>
                  <a:pt x="435935" y="308344"/>
                </a:lnTo>
                <a:lnTo>
                  <a:pt x="478465" y="361507"/>
                </a:lnTo>
                <a:lnTo>
                  <a:pt x="552893" y="372139"/>
                </a:lnTo>
                <a:lnTo>
                  <a:pt x="648586" y="457200"/>
                </a:lnTo>
                <a:lnTo>
                  <a:pt x="744279" y="552893"/>
                </a:lnTo>
                <a:lnTo>
                  <a:pt x="850605" y="595423"/>
                </a:lnTo>
                <a:lnTo>
                  <a:pt x="829340" y="520995"/>
                </a:lnTo>
                <a:lnTo>
                  <a:pt x="754912" y="467832"/>
                </a:lnTo>
                <a:lnTo>
                  <a:pt x="669851" y="425302"/>
                </a:lnTo>
                <a:cubicBezTo>
                  <a:pt x="625355" y="358558"/>
                  <a:pt x="627321" y="387064"/>
                  <a:pt x="627321" y="350874"/>
                </a:cubicBezTo>
                <a:lnTo>
                  <a:pt x="489098" y="287079"/>
                </a:lnTo>
                <a:lnTo>
                  <a:pt x="414670" y="244548"/>
                </a:lnTo>
                <a:lnTo>
                  <a:pt x="287079" y="191386"/>
                </a:lnTo>
                <a:lnTo>
                  <a:pt x="233916" y="106325"/>
                </a:lnTo>
                <a:lnTo>
                  <a:pt x="138223" y="42530"/>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20488" name="Freeform 10"/>
          <p:cNvSpPr>
            <a:spLocks noChangeArrowheads="1"/>
          </p:cNvSpPr>
          <p:nvPr/>
        </p:nvSpPr>
        <p:spPr bwMode="auto">
          <a:xfrm>
            <a:off x="5178425" y="1743075"/>
            <a:ext cx="850900" cy="669925"/>
          </a:xfrm>
          <a:custGeom>
            <a:avLst/>
            <a:gdLst>
              <a:gd name="T0" fmla="*/ 0 w 850604"/>
              <a:gd name="T1" fmla="*/ 0 h 669851"/>
              <a:gd name="T2" fmla="*/ 0 w 850604"/>
              <a:gd name="T3" fmla="*/ 95770 h 669851"/>
              <a:gd name="T4" fmla="*/ 42635 w 850604"/>
              <a:gd name="T5" fmla="*/ 127688 h 669851"/>
              <a:gd name="T6" fmla="*/ 106584 w 850604"/>
              <a:gd name="T7" fmla="*/ 202172 h 669851"/>
              <a:gd name="T8" fmla="*/ 170534 w 850604"/>
              <a:gd name="T9" fmla="*/ 212812 h 669851"/>
              <a:gd name="T10" fmla="*/ 181194 w 850604"/>
              <a:gd name="T11" fmla="*/ 287303 h 669851"/>
              <a:gd name="T12" fmla="*/ 213169 w 850604"/>
              <a:gd name="T13" fmla="*/ 308582 h 669851"/>
              <a:gd name="T14" fmla="*/ 234486 w 850604"/>
              <a:gd name="T15" fmla="*/ 383066 h 669851"/>
              <a:gd name="T16" fmla="*/ 309095 w 850604"/>
              <a:gd name="T17" fmla="*/ 436270 h 669851"/>
              <a:gd name="T18" fmla="*/ 405024 w 850604"/>
              <a:gd name="T19" fmla="*/ 446910 h 669851"/>
              <a:gd name="T20" fmla="*/ 500948 w 850604"/>
              <a:gd name="T21" fmla="*/ 500115 h 669851"/>
              <a:gd name="T22" fmla="*/ 554243 w 850604"/>
              <a:gd name="T23" fmla="*/ 510754 h 669851"/>
              <a:gd name="T24" fmla="*/ 810045 w 850604"/>
              <a:gd name="T25" fmla="*/ 670369 h 669851"/>
              <a:gd name="T26" fmla="*/ 852678 w 850604"/>
              <a:gd name="T27" fmla="*/ 659729 h 669851"/>
              <a:gd name="T28" fmla="*/ 820703 w 850604"/>
              <a:gd name="T29" fmla="*/ 617164 h 669851"/>
              <a:gd name="T30" fmla="*/ 756752 w 850604"/>
              <a:gd name="T31" fmla="*/ 574600 h 669851"/>
              <a:gd name="T32" fmla="*/ 735436 w 850604"/>
              <a:gd name="T33" fmla="*/ 563959 h 669851"/>
              <a:gd name="T34" fmla="*/ 671484 w 850604"/>
              <a:gd name="T35" fmla="*/ 478836 h 669851"/>
              <a:gd name="T36" fmla="*/ 554243 w 850604"/>
              <a:gd name="T37" fmla="*/ 425631 h 669851"/>
              <a:gd name="T38" fmla="*/ 490288 w 850604"/>
              <a:gd name="T39" fmla="*/ 393705 h 669851"/>
              <a:gd name="T40" fmla="*/ 341073 w 850604"/>
              <a:gd name="T41" fmla="*/ 383066 h 669851"/>
              <a:gd name="T42" fmla="*/ 255804 w 850604"/>
              <a:gd name="T43" fmla="*/ 244737 h 669851"/>
              <a:gd name="T44" fmla="*/ 159880 w 850604"/>
              <a:gd name="T45" fmla="*/ 138328 h 669851"/>
              <a:gd name="T46" fmla="*/ 106584 w 850604"/>
              <a:gd name="T47" fmla="*/ 63844 h 669851"/>
              <a:gd name="T48" fmla="*/ 53296 w 850604"/>
              <a:gd name="T49" fmla="*/ 21279 h 669851"/>
              <a:gd name="T50" fmla="*/ 0 w 850604"/>
              <a:gd name="T51" fmla="*/ 0 h 6698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0604"/>
              <a:gd name="T79" fmla="*/ 0 h 669851"/>
              <a:gd name="T80" fmla="*/ 850604 w 850604"/>
              <a:gd name="T81" fmla="*/ 669851 h 6698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0604" h="669851">
                <a:moveTo>
                  <a:pt x="0" y="0"/>
                </a:moveTo>
                <a:lnTo>
                  <a:pt x="0" y="95693"/>
                </a:lnTo>
                <a:lnTo>
                  <a:pt x="42530" y="127590"/>
                </a:lnTo>
                <a:cubicBezTo>
                  <a:pt x="97753" y="204902"/>
                  <a:pt x="65205" y="202018"/>
                  <a:pt x="106325" y="202018"/>
                </a:cubicBezTo>
                <a:lnTo>
                  <a:pt x="170121" y="212651"/>
                </a:lnTo>
                <a:lnTo>
                  <a:pt x="180753" y="287079"/>
                </a:lnTo>
                <a:lnTo>
                  <a:pt x="212651" y="308344"/>
                </a:lnTo>
                <a:lnTo>
                  <a:pt x="233916" y="382772"/>
                </a:lnTo>
                <a:lnTo>
                  <a:pt x="308344" y="435934"/>
                </a:lnTo>
                <a:lnTo>
                  <a:pt x="404037" y="446567"/>
                </a:lnTo>
                <a:cubicBezTo>
                  <a:pt x="492103" y="501609"/>
                  <a:pt x="455661" y="499730"/>
                  <a:pt x="499730" y="499730"/>
                </a:cubicBezTo>
                <a:lnTo>
                  <a:pt x="552893" y="510362"/>
                </a:lnTo>
                <a:lnTo>
                  <a:pt x="808074" y="669851"/>
                </a:lnTo>
                <a:lnTo>
                  <a:pt x="850604" y="659218"/>
                </a:lnTo>
                <a:lnTo>
                  <a:pt x="818707" y="616688"/>
                </a:lnTo>
                <a:cubicBezTo>
                  <a:pt x="762776" y="571944"/>
                  <a:pt x="788238" y="574158"/>
                  <a:pt x="754911" y="574158"/>
                </a:cubicBezTo>
                <a:lnTo>
                  <a:pt x="733646" y="563525"/>
                </a:lnTo>
                <a:lnTo>
                  <a:pt x="669851" y="478465"/>
                </a:lnTo>
                <a:lnTo>
                  <a:pt x="552893" y="425302"/>
                </a:lnTo>
                <a:cubicBezTo>
                  <a:pt x="496691" y="391580"/>
                  <a:pt x="520396" y="393404"/>
                  <a:pt x="489097" y="393404"/>
                </a:cubicBezTo>
                <a:cubicBezTo>
                  <a:pt x="347340" y="382500"/>
                  <a:pt x="397084" y="382772"/>
                  <a:pt x="340242" y="382772"/>
                </a:cubicBezTo>
                <a:lnTo>
                  <a:pt x="255181" y="244548"/>
                </a:lnTo>
                <a:cubicBezTo>
                  <a:pt x="156982" y="146349"/>
                  <a:pt x="159488" y="193965"/>
                  <a:pt x="159488" y="138223"/>
                </a:cubicBezTo>
                <a:lnTo>
                  <a:pt x="106325" y="63795"/>
                </a:lnTo>
                <a:lnTo>
                  <a:pt x="53163" y="21265"/>
                </a:lnTo>
                <a:lnTo>
                  <a:pt x="0" y="0"/>
                </a:lnTo>
                <a:close/>
              </a:path>
            </a:pathLst>
          </a:custGeom>
          <a:solidFill>
            <a:srgbClr val="FFFF00">
              <a:alpha val="70195"/>
            </a:srgbClr>
          </a:solidFill>
          <a:ln w="19050" algn="ctr">
            <a:solidFill>
              <a:schemeClr val="tx1"/>
            </a:solidFill>
            <a:round/>
            <a:headEnd/>
            <a:tailEnd/>
          </a:ln>
        </p:spPr>
        <p:txBody>
          <a:bodyPr/>
          <a:lstStyle/>
          <a:p>
            <a:endParaRPr lang="en-US"/>
          </a:p>
        </p:txBody>
      </p:sp>
      <p:sp>
        <p:nvSpPr>
          <p:cNvPr id="20489" name="Down Arrow 14"/>
          <p:cNvSpPr>
            <a:spLocks noChangeArrowheads="1"/>
          </p:cNvSpPr>
          <p:nvPr/>
        </p:nvSpPr>
        <p:spPr bwMode="auto">
          <a:xfrm rot="2587308">
            <a:off x="6542088" y="757238"/>
            <a:ext cx="788987" cy="1008062"/>
          </a:xfrm>
          <a:prstGeom prst="downArrow">
            <a:avLst>
              <a:gd name="adj1" fmla="val 50000"/>
              <a:gd name="adj2" fmla="val 49912"/>
            </a:avLst>
          </a:prstGeom>
          <a:solidFill>
            <a:srgbClr val="00B050"/>
          </a:solidFill>
          <a:ln w="41275" algn="ctr">
            <a:solidFill>
              <a:schemeClr val="tx1"/>
            </a:solidFill>
            <a:round/>
            <a:headEnd/>
            <a:tailEnd/>
          </a:ln>
        </p:spPr>
        <p:txBody>
          <a:bodyPr/>
          <a:lstStyle/>
          <a:p>
            <a:endParaRPr lang="en-US"/>
          </a:p>
        </p:txBody>
      </p:sp>
      <p:sp>
        <p:nvSpPr>
          <p:cNvPr id="20490" name="Down Arrow 15"/>
          <p:cNvSpPr>
            <a:spLocks noChangeArrowheads="1"/>
          </p:cNvSpPr>
          <p:nvPr/>
        </p:nvSpPr>
        <p:spPr bwMode="auto">
          <a:xfrm rot="-8205266">
            <a:off x="4178300" y="3262313"/>
            <a:ext cx="787400" cy="1009650"/>
          </a:xfrm>
          <a:prstGeom prst="downArrow">
            <a:avLst>
              <a:gd name="adj1" fmla="val 50000"/>
              <a:gd name="adj2" fmla="val 50091"/>
            </a:avLst>
          </a:prstGeom>
          <a:solidFill>
            <a:srgbClr val="00B050"/>
          </a:solidFill>
          <a:ln w="4127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z.about.com/d/geology/1/0/S/G/utahmap.jpg"/>
          <p:cNvPicPr>
            <a:picLocks noChangeAspect="1" noChangeArrowheads="1"/>
          </p:cNvPicPr>
          <p:nvPr/>
        </p:nvPicPr>
        <p:blipFill>
          <a:blip r:embed="rId3"/>
          <a:srcRect/>
          <a:stretch>
            <a:fillRect/>
          </a:stretch>
        </p:blipFill>
        <p:spPr bwMode="auto">
          <a:xfrm>
            <a:off x="457200" y="0"/>
            <a:ext cx="5224463" cy="6858000"/>
          </a:xfrm>
          <a:prstGeom prst="rect">
            <a:avLst/>
          </a:prstGeom>
          <a:noFill/>
          <a:ln w="9525">
            <a:noFill/>
            <a:miter lim="800000"/>
            <a:headEnd/>
            <a:tailEnd/>
          </a:ln>
        </p:spPr>
      </p:pic>
      <p:sp>
        <p:nvSpPr>
          <p:cNvPr id="63491" name="AutoShape 3"/>
          <p:cNvSpPr>
            <a:spLocks noChangeArrowheads="1"/>
          </p:cNvSpPr>
          <p:nvPr/>
        </p:nvSpPr>
        <p:spPr bwMode="auto">
          <a:xfrm>
            <a:off x="4572000" y="4572000"/>
            <a:ext cx="457200" cy="4572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63492" name="Text Box 4"/>
          <p:cNvSpPr txBox="1">
            <a:spLocks noChangeArrowheads="1"/>
          </p:cNvSpPr>
          <p:nvPr/>
        </p:nvSpPr>
        <p:spPr bwMode="auto">
          <a:xfrm>
            <a:off x="5486400" y="3581400"/>
            <a:ext cx="2819400" cy="1066800"/>
          </a:xfrm>
          <a:prstGeom prst="rect">
            <a:avLst/>
          </a:prstGeom>
          <a:noFill/>
          <a:ln w="9525">
            <a:noFill/>
            <a:miter lim="800000"/>
            <a:headEnd/>
            <a:tailEnd/>
          </a:ln>
          <a:effectLst/>
        </p:spPr>
        <p:txBody>
          <a:bodyPr>
            <a:spAutoFit/>
          </a:bodyPr>
          <a:lstStyle/>
          <a:p>
            <a:pPr algn="l">
              <a:spcBef>
                <a:spcPct val="50000"/>
              </a:spcBef>
              <a:defRPr/>
            </a:pPr>
            <a:r>
              <a:rPr lang="en-US" dirty="0">
                <a:solidFill>
                  <a:srgbClr val="FF0000"/>
                </a:solidFill>
                <a:effectLst>
                  <a:outerShdw blurRad="38100" dist="38100" dir="2700000" algn="tl">
                    <a:srgbClr val="000000">
                      <a:alpha val="43137"/>
                    </a:srgbClr>
                  </a:outerShdw>
                </a:effectLst>
              </a:rPr>
              <a:t>Canyonlands National Park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3" descr="trudgill22"/>
          <p:cNvPicPr>
            <a:picLocks noChangeAspect="1" noChangeArrowheads="1"/>
          </p:cNvPicPr>
          <p:nvPr/>
        </p:nvPicPr>
        <p:blipFill>
          <a:blip r:embed="rId3"/>
          <a:srcRect/>
          <a:stretch>
            <a:fillRect/>
          </a:stretch>
        </p:blipFill>
        <p:spPr bwMode="auto">
          <a:xfrm>
            <a:off x="4826000" y="381000"/>
            <a:ext cx="4318000" cy="6096000"/>
          </a:xfrm>
          <a:prstGeom prst="rect">
            <a:avLst/>
          </a:prstGeom>
          <a:noFill/>
          <a:ln w="9525">
            <a:noFill/>
            <a:miter lim="800000"/>
            <a:headEnd/>
            <a:tailEnd/>
          </a:ln>
        </p:spPr>
      </p:pic>
      <p:pic>
        <p:nvPicPr>
          <p:cNvPr id="21507" name="Picture 2" descr="trudgill20"/>
          <p:cNvPicPr>
            <a:picLocks noChangeAspect="1" noChangeArrowheads="1"/>
          </p:cNvPicPr>
          <p:nvPr/>
        </p:nvPicPr>
        <p:blipFill>
          <a:blip r:embed="rId4"/>
          <a:srcRect/>
          <a:stretch>
            <a:fillRect/>
          </a:stretch>
        </p:blipFill>
        <p:spPr bwMode="auto">
          <a:xfrm>
            <a:off x="0" y="381000"/>
            <a:ext cx="4794250" cy="6096000"/>
          </a:xfrm>
          <a:prstGeom prst="rect">
            <a:avLst/>
          </a:prstGeom>
          <a:noFill/>
          <a:ln w="9525">
            <a:noFill/>
            <a:miter lim="800000"/>
            <a:headEnd/>
            <a:tailEnd/>
          </a:ln>
        </p:spPr>
      </p:pic>
      <p:sp>
        <p:nvSpPr>
          <p:cNvPr id="16388" name="Text Box 4"/>
          <p:cNvSpPr txBox="1">
            <a:spLocks noChangeArrowheads="1"/>
          </p:cNvSpPr>
          <p:nvPr/>
        </p:nvSpPr>
        <p:spPr bwMode="auto">
          <a:xfrm>
            <a:off x="2133600" y="5410200"/>
            <a:ext cx="2590800" cy="1066800"/>
          </a:xfrm>
          <a:prstGeom prst="rect">
            <a:avLst/>
          </a:prstGeom>
          <a:noFill/>
          <a:ln w="9525">
            <a:noFill/>
            <a:miter lim="800000"/>
            <a:headEnd/>
            <a:tailEnd/>
          </a:ln>
        </p:spPr>
        <p:txBody>
          <a:bodyPr>
            <a:spAutoFit/>
          </a:bodyPr>
          <a:lstStyle/>
          <a:p>
            <a:pPr>
              <a:spcBef>
                <a:spcPct val="50000"/>
              </a:spcBef>
              <a:defRPr/>
            </a:pPr>
            <a:r>
              <a:rPr lang="en-US" dirty="0">
                <a:solidFill>
                  <a:srgbClr val="FF0000"/>
                </a:solidFill>
                <a:effectLst>
                  <a:outerShdw blurRad="38100" dist="38100" dir="2700000" algn="tl">
                    <a:srgbClr val="000000">
                      <a:alpha val="43137"/>
                    </a:srgbClr>
                  </a:outerShdw>
                </a:effectLst>
              </a:rPr>
              <a:t>Salt Grabens</a:t>
            </a:r>
          </a:p>
        </p:txBody>
      </p:sp>
      <p:sp>
        <p:nvSpPr>
          <p:cNvPr id="21509" name="Text Box 5"/>
          <p:cNvSpPr txBox="1">
            <a:spLocks noChangeArrowheads="1"/>
          </p:cNvSpPr>
          <p:nvPr/>
        </p:nvSpPr>
        <p:spPr bwMode="auto">
          <a:xfrm>
            <a:off x="0" y="2057400"/>
            <a:ext cx="1371600" cy="701675"/>
          </a:xfrm>
          <a:prstGeom prst="rect">
            <a:avLst/>
          </a:prstGeom>
          <a:noFill/>
          <a:ln w="9525">
            <a:noFill/>
            <a:miter lim="800000"/>
            <a:headEnd/>
            <a:tailEnd/>
          </a:ln>
        </p:spPr>
        <p:txBody>
          <a:bodyPr>
            <a:spAutoFit/>
          </a:bodyPr>
          <a:lstStyle/>
          <a:p>
            <a:pPr>
              <a:spcBef>
                <a:spcPct val="50000"/>
              </a:spcBef>
            </a:pPr>
            <a:r>
              <a:rPr lang="en-US" sz="2000">
                <a:solidFill>
                  <a:schemeClr val="accent2"/>
                </a:solidFill>
              </a:rPr>
              <a:t>Colorado River</a:t>
            </a:r>
          </a:p>
        </p:txBody>
      </p:sp>
      <p:cxnSp>
        <p:nvCxnSpPr>
          <p:cNvPr id="6" name="Straight Arrow Connector 4"/>
          <p:cNvCxnSpPr>
            <a:cxnSpLocks noChangeShapeType="1"/>
          </p:cNvCxnSpPr>
          <p:nvPr/>
        </p:nvCxnSpPr>
        <p:spPr bwMode="auto">
          <a:xfrm rot="10800000">
            <a:off x="1765300" y="5067300"/>
            <a:ext cx="1028700" cy="6858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10" name="Straight Arrow Connector 4"/>
          <p:cNvCxnSpPr>
            <a:cxnSpLocks noChangeShapeType="1"/>
          </p:cNvCxnSpPr>
          <p:nvPr/>
        </p:nvCxnSpPr>
        <p:spPr bwMode="auto">
          <a:xfrm rot="16200000" flipV="1">
            <a:off x="1098550" y="4057650"/>
            <a:ext cx="3352800" cy="635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13" name="Straight Arrow Connector 4"/>
          <p:cNvCxnSpPr>
            <a:cxnSpLocks noChangeShapeType="1"/>
          </p:cNvCxnSpPr>
          <p:nvPr/>
        </p:nvCxnSpPr>
        <p:spPr bwMode="auto">
          <a:xfrm flipV="1">
            <a:off x="4000500" y="5486400"/>
            <a:ext cx="2476500" cy="3429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17" name="Straight Arrow Connector 4"/>
          <p:cNvCxnSpPr>
            <a:cxnSpLocks noChangeShapeType="1"/>
          </p:cNvCxnSpPr>
          <p:nvPr/>
        </p:nvCxnSpPr>
        <p:spPr bwMode="auto">
          <a:xfrm flipV="1">
            <a:off x="4038600" y="2413000"/>
            <a:ext cx="3771900" cy="34417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rudgill24"/>
          <p:cNvPicPr>
            <a:picLocks noChangeAspect="1" noChangeArrowheads="1"/>
          </p:cNvPicPr>
          <p:nvPr/>
        </p:nvPicPr>
        <p:blipFill>
          <a:blip r:embed="rId3"/>
          <a:srcRect/>
          <a:stretch>
            <a:fillRect/>
          </a:stretch>
        </p:blipFill>
        <p:spPr bwMode="auto">
          <a:xfrm>
            <a:off x="0" y="0"/>
            <a:ext cx="3760788" cy="3429000"/>
          </a:xfrm>
          <a:prstGeom prst="rect">
            <a:avLst/>
          </a:prstGeom>
          <a:noFill/>
          <a:ln w="9525">
            <a:noFill/>
            <a:miter lim="800000"/>
            <a:headEnd/>
            <a:tailEnd/>
          </a:ln>
        </p:spPr>
      </p:pic>
      <p:pic>
        <p:nvPicPr>
          <p:cNvPr id="22531" name="Picture 3" descr="trudgill23"/>
          <p:cNvPicPr>
            <a:picLocks noChangeAspect="1" noChangeArrowheads="1"/>
          </p:cNvPicPr>
          <p:nvPr/>
        </p:nvPicPr>
        <p:blipFill>
          <a:blip r:embed="rId4"/>
          <a:srcRect/>
          <a:stretch>
            <a:fillRect/>
          </a:stretch>
        </p:blipFill>
        <p:spPr bwMode="auto">
          <a:xfrm>
            <a:off x="4238625" y="3429000"/>
            <a:ext cx="4905375" cy="3429000"/>
          </a:xfrm>
          <a:prstGeom prst="rect">
            <a:avLst/>
          </a:prstGeom>
          <a:noFill/>
          <a:ln w="9525">
            <a:noFill/>
            <a:miter lim="800000"/>
            <a:headEnd/>
            <a:tailEnd/>
          </a:ln>
        </p:spPr>
      </p:pic>
      <p:pic>
        <p:nvPicPr>
          <p:cNvPr id="22532" name="Picture 5" descr="trudgill21"/>
          <p:cNvPicPr>
            <a:picLocks noChangeAspect="1" noChangeArrowheads="1"/>
          </p:cNvPicPr>
          <p:nvPr/>
        </p:nvPicPr>
        <p:blipFill>
          <a:blip r:embed="rId5"/>
          <a:srcRect/>
          <a:stretch>
            <a:fillRect/>
          </a:stretch>
        </p:blipFill>
        <p:spPr bwMode="auto">
          <a:xfrm>
            <a:off x="3768725" y="0"/>
            <a:ext cx="5375275" cy="3417888"/>
          </a:xfrm>
          <a:prstGeom prst="rect">
            <a:avLst/>
          </a:prstGeom>
          <a:noFill/>
          <a:ln w="9525">
            <a:noFill/>
            <a:miter lim="800000"/>
            <a:headEnd/>
            <a:tailEnd/>
          </a:ln>
        </p:spPr>
      </p:pic>
      <p:pic>
        <p:nvPicPr>
          <p:cNvPr id="22533" name="Picture 6" descr="trudgill25"/>
          <p:cNvPicPr>
            <a:picLocks noChangeAspect="1" noChangeArrowheads="1"/>
          </p:cNvPicPr>
          <p:nvPr/>
        </p:nvPicPr>
        <p:blipFill>
          <a:blip r:embed="rId6"/>
          <a:srcRect/>
          <a:stretch>
            <a:fillRect/>
          </a:stretch>
        </p:blipFill>
        <p:spPr bwMode="auto">
          <a:xfrm>
            <a:off x="0" y="3429000"/>
            <a:ext cx="4376738" cy="3429000"/>
          </a:xfrm>
          <a:prstGeom prst="rect">
            <a:avLst/>
          </a:prstGeom>
          <a:noFill/>
          <a:ln w="9525">
            <a:noFill/>
            <a:miter lim="800000"/>
            <a:headEnd/>
            <a:tailEnd/>
          </a:ln>
        </p:spPr>
      </p:pic>
      <p:sp>
        <p:nvSpPr>
          <p:cNvPr id="7" name="Text Box 4"/>
          <p:cNvSpPr txBox="1">
            <a:spLocks noChangeArrowheads="1"/>
          </p:cNvSpPr>
          <p:nvPr/>
        </p:nvSpPr>
        <p:spPr bwMode="auto">
          <a:xfrm>
            <a:off x="2973388" y="3136900"/>
            <a:ext cx="3197225" cy="584200"/>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Salt Grabens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rudgill24"/>
          <p:cNvPicPr>
            <a:picLocks noChangeAspect="1" noChangeArrowheads="1"/>
          </p:cNvPicPr>
          <p:nvPr/>
        </p:nvPicPr>
        <p:blipFill>
          <a:blip r:embed="rId3"/>
          <a:srcRect/>
          <a:stretch>
            <a:fillRect/>
          </a:stretch>
        </p:blipFill>
        <p:spPr bwMode="auto">
          <a:xfrm>
            <a:off x="0" y="0"/>
            <a:ext cx="3760788" cy="3429000"/>
          </a:xfrm>
          <a:prstGeom prst="rect">
            <a:avLst/>
          </a:prstGeom>
          <a:noFill/>
          <a:ln w="9525">
            <a:noFill/>
            <a:miter lim="800000"/>
            <a:headEnd/>
            <a:tailEnd/>
          </a:ln>
        </p:spPr>
      </p:pic>
      <p:pic>
        <p:nvPicPr>
          <p:cNvPr id="23555" name="Picture 3" descr="trudgill23"/>
          <p:cNvPicPr>
            <a:picLocks noChangeAspect="1" noChangeArrowheads="1"/>
          </p:cNvPicPr>
          <p:nvPr/>
        </p:nvPicPr>
        <p:blipFill>
          <a:blip r:embed="rId4"/>
          <a:srcRect/>
          <a:stretch>
            <a:fillRect/>
          </a:stretch>
        </p:blipFill>
        <p:spPr bwMode="auto">
          <a:xfrm>
            <a:off x="4238625" y="3429000"/>
            <a:ext cx="4905375" cy="3429000"/>
          </a:xfrm>
          <a:prstGeom prst="rect">
            <a:avLst/>
          </a:prstGeom>
          <a:noFill/>
          <a:ln w="9525">
            <a:noFill/>
            <a:miter lim="800000"/>
            <a:headEnd/>
            <a:tailEnd/>
          </a:ln>
        </p:spPr>
      </p:pic>
      <p:pic>
        <p:nvPicPr>
          <p:cNvPr id="23556" name="Picture 5" descr="trudgill21"/>
          <p:cNvPicPr>
            <a:picLocks noChangeAspect="1" noChangeArrowheads="1"/>
          </p:cNvPicPr>
          <p:nvPr/>
        </p:nvPicPr>
        <p:blipFill>
          <a:blip r:embed="rId5"/>
          <a:srcRect/>
          <a:stretch>
            <a:fillRect/>
          </a:stretch>
        </p:blipFill>
        <p:spPr bwMode="auto">
          <a:xfrm>
            <a:off x="3768725" y="0"/>
            <a:ext cx="5375275" cy="3417888"/>
          </a:xfrm>
          <a:prstGeom prst="rect">
            <a:avLst/>
          </a:prstGeom>
          <a:noFill/>
          <a:ln w="9525">
            <a:noFill/>
            <a:miter lim="800000"/>
            <a:headEnd/>
            <a:tailEnd/>
          </a:ln>
        </p:spPr>
      </p:pic>
      <p:pic>
        <p:nvPicPr>
          <p:cNvPr id="23557" name="Picture 6" descr="trudgill25"/>
          <p:cNvPicPr>
            <a:picLocks noChangeAspect="1" noChangeArrowheads="1"/>
          </p:cNvPicPr>
          <p:nvPr/>
        </p:nvPicPr>
        <p:blipFill>
          <a:blip r:embed="rId6"/>
          <a:srcRect/>
          <a:stretch>
            <a:fillRect/>
          </a:stretch>
        </p:blipFill>
        <p:spPr bwMode="auto">
          <a:xfrm>
            <a:off x="0" y="3429000"/>
            <a:ext cx="4376738" cy="3429000"/>
          </a:xfrm>
          <a:prstGeom prst="rect">
            <a:avLst/>
          </a:prstGeom>
          <a:noFill/>
          <a:ln w="9525">
            <a:noFill/>
            <a:miter lim="800000"/>
            <a:headEnd/>
            <a:tailEnd/>
          </a:ln>
        </p:spPr>
      </p:pic>
      <p:pic>
        <p:nvPicPr>
          <p:cNvPr id="18439" name="Picture 7" descr="http://www.lionden.com/thumbnails/slides71.jpg"/>
          <p:cNvPicPr>
            <a:picLocks noChangeAspect="1" noChangeArrowheads="1"/>
          </p:cNvPicPr>
          <p:nvPr/>
        </p:nvPicPr>
        <p:blipFill>
          <a:blip r:embed="rId7"/>
          <a:srcRect l="25803" t="22261" r="17938" b="1763"/>
          <a:stretch>
            <a:fillRect/>
          </a:stretch>
        </p:blipFill>
        <p:spPr bwMode="auto">
          <a:xfrm>
            <a:off x="0" y="4954588"/>
            <a:ext cx="1876425" cy="1903412"/>
          </a:xfrm>
          <a:prstGeom prst="rect">
            <a:avLst/>
          </a:prstGeom>
          <a:noFill/>
          <a:ln>
            <a:solidFill>
              <a:schemeClr val="tx1"/>
            </a:solidFill>
          </a:ln>
          <a:effectLst>
            <a:outerShdw blurRad="50800" dist="101600" dir="19380000" sx="102000" sy="102000" algn="bl" rotWithShape="0">
              <a:prstClr val="black">
                <a:alpha val="50000"/>
              </a:prstClr>
            </a:outerShdw>
          </a:effectLst>
        </p:spPr>
      </p:pic>
      <p:sp>
        <p:nvSpPr>
          <p:cNvPr id="7" name="Text Box 4"/>
          <p:cNvSpPr txBox="1">
            <a:spLocks noChangeArrowheads="1"/>
          </p:cNvSpPr>
          <p:nvPr/>
        </p:nvSpPr>
        <p:spPr bwMode="auto">
          <a:xfrm>
            <a:off x="2973388" y="3136900"/>
            <a:ext cx="3197225" cy="584200"/>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Salt Grabens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gary.jacobson\Desktop\salt grabens.jpg"/>
          <p:cNvPicPr>
            <a:picLocks noChangeAspect="1" noChangeArrowheads="1"/>
          </p:cNvPicPr>
          <p:nvPr/>
        </p:nvPicPr>
        <p:blipFill>
          <a:blip r:embed="rId3"/>
          <a:srcRect/>
          <a:stretch>
            <a:fillRect/>
          </a:stretch>
        </p:blipFill>
        <p:spPr bwMode="auto">
          <a:xfrm>
            <a:off x="-458788" y="0"/>
            <a:ext cx="10061576" cy="6858000"/>
          </a:xfrm>
          <a:prstGeom prst="rect">
            <a:avLst/>
          </a:prstGeom>
          <a:noFill/>
          <a:ln w="9525">
            <a:noFill/>
            <a:miter lim="800000"/>
            <a:headEnd/>
            <a:tailEnd/>
          </a:ln>
        </p:spPr>
      </p:pic>
      <p:sp>
        <p:nvSpPr>
          <p:cNvPr id="3" name="TextBox 2"/>
          <p:cNvSpPr txBox="1"/>
          <p:nvPr/>
        </p:nvSpPr>
        <p:spPr>
          <a:xfrm rot="3006003">
            <a:off x="2759074" y="646113"/>
            <a:ext cx="2806701" cy="584200"/>
          </a:xfrm>
          <a:prstGeom prst="rect">
            <a:avLst/>
          </a:prstGeom>
          <a:noFill/>
        </p:spPr>
        <p:txBody>
          <a:bodyPr>
            <a:spAutoFit/>
          </a:bodyPr>
          <a:lstStyle/>
          <a:p>
            <a:pPr>
              <a:defRPr/>
            </a:pPr>
            <a:r>
              <a:rPr lang="en-US" dirty="0">
                <a:solidFill>
                  <a:srgbClr val="00B050"/>
                </a:solidFill>
                <a:effectLst>
                  <a:outerShdw blurRad="38100" dist="38100" dir="2700000" algn="tl">
                    <a:srgbClr val="000000">
                      <a:alpha val="43137"/>
                    </a:srgbClr>
                  </a:outerShdw>
                </a:effectLst>
              </a:rPr>
              <a:t>Green River</a:t>
            </a:r>
          </a:p>
        </p:txBody>
      </p:sp>
      <p:sp>
        <p:nvSpPr>
          <p:cNvPr id="4" name="TextBox 3"/>
          <p:cNvSpPr txBox="1"/>
          <p:nvPr/>
        </p:nvSpPr>
        <p:spPr>
          <a:xfrm rot="19312577">
            <a:off x="5707063" y="865188"/>
            <a:ext cx="3217862" cy="585787"/>
          </a:xfrm>
          <a:prstGeom prst="rect">
            <a:avLst/>
          </a:prstGeom>
          <a:noFill/>
        </p:spPr>
        <p:txBody>
          <a:bodyPr>
            <a:spAutoFit/>
          </a:bodyPr>
          <a:lstStyle/>
          <a:p>
            <a:pPr>
              <a:defRPr/>
            </a:pPr>
            <a:r>
              <a:rPr lang="en-US" dirty="0">
                <a:solidFill>
                  <a:srgbClr val="AB510D"/>
                </a:solidFill>
                <a:effectLst>
                  <a:outerShdw blurRad="38100" dist="38100" dir="2700000" algn="tl">
                    <a:schemeClr val="bg1">
                      <a:alpha val="43000"/>
                    </a:schemeClr>
                  </a:outerShdw>
                </a:effectLst>
              </a:rPr>
              <a:t>Colorado River</a:t>
            </a:r>
          </a:p>
        </p:txBody>
      </p:sp>
      <p:sp>
        <p:nvSpPr>
          <p:cNvPr id="5" name="TextBox 4"/>
          <p:cNvSpPr txBox="1"/>
          <p:nvPr/>
        </p:nvSpPr>
        <p:spPr>
          <a:xfrm>
            <a:off x="3841750" y="2890838"/>
            <a:ext cx="2441575" cy="107632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salt grabens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bulletin.geoscienceworld.org/content/vol120/issue1-2/images/large/i0016-7606-120-1-13-f13.jpeg"/>
          <p:cNvPicPr>
            <a:picLocks noChangeAspect="1" noChangeArrowheads="1"/>
          </p:cNvPicPr>
          <p:nvPr/>
        </p:nvPicPr>
        <p:blipFill>
          <a:blip r:embed="rId3"/>
          <a:srcRect l="10600" t="7034" r="21616" b="49387"/>
          <a:stretch>
            <a:fillRect/>
          </a:stretch>
        </p:blipFill>
        <p:spPr bwMode="auto">
          <a:xfrm>
            <a:off x="0" y="0"/>
            <a:ext cx="9144000" cy="6884988"/>
          </a:xfrm>
          <a:prstGeom prst="rect">
            <a:avLst/>
          </a:prstGeom>
          <a:noFill/>
          <a:ln w="9525">
            <a:noFill/>
            <a:miter lim="800000"/>
            <a:headEnd/>
            <a:tailEnd/>
          </a:ln>
        </p:spPr>
      </p:pic>
      <p:sp>
        <p:nvSpPr>
          <p:cNvPr id="25603" name="Freeform 2"/>
          <p:cNvSpPr>
            <a:spLocks noChangeArrowheads="1"/>
          </p:cNvSpPr>
          <p:nvPr/>
        </p:nvSpPr>
        <p:spPr bwMode="auto">
          <a:xfrm>
            <a:off x="3560763" y="4530725"/>
            <a:ext cx="1011237" cy="2228850"/>
          </a:xfrm>
          <a:custGeom>
            <a:avLst/>
            <a:gdLst>
              <a:gd name="T0" fmla="*/ 764834 w 1011131"/>
              <a:gd name="T1" fmla="*/ 82068 h 2228137"/>
              <a:gd name="T2" fmla="*/ 655575 w 1011131"/>
              <a:gd name="T3" fmla="*/ 150461 h 2228137"/>
              <a:gd name="T4" fmla="*/ 614601 w 1011131"/>
              <a:gd name="T5" fmla="*/ 259888 h 2228137"/>
              <a:gd name="T6" fmla="*/ 532654 w 1011131"/>
              <a:gd name="T7" fmla="*/ 314605 h 2228137"/>
              <a:gd name="T8" fmla="*/ 478021 w 1011131"/>
              <a:gd name="T9" fmla="*/ 465067 h 2228137"/>
              <a:gd name="T10" fmla="*/ 382417 w 1011131"/>
              <a:gd name="T11" fmla="*/ 574494 h 2228137"/>
              <a:gd name="T12" fmla="*/ 355100 w 1011131"/>
              <a:gd name="T13" fmla="*/ 656562 h 2228137"/>
              <a:gd name="T14" fmla="*/ 259496 w 1011131"/>
              <a:gd name="T15" fmla="*/ 711276 h 2228137"/>
              <a:gd name="T16" fmla="*/ 150237 w 1011131"/>
              <a:gd name="T17" fmla="*/ 765989 h 2228137"/>
              <a:gd name="T18" fmla="*/ 136575 w 1011131"/>
              <a:gd name="T19" fmla="*/ 848059 h 2228137"/>
              <a:gd name="T20" fmla="*/ 122921 w 1011131"/>
              <a:gd name="T21" fmla="*/ 902774 h 2228137"/>
              <a:gd name="T22" fmla="*/ 163892 w 1011131"/>
              <a:gd name="T23" fmla="*/ 998521 h 2228137"/>
              <a:gd name="T24" fmla="*/ 204863 w 1011131"/>
              <a:gd name="T25" fmla="*/ 1080596 h 2228137"/>
              <a:gd name="T26" fmla="*/ 245841 w 1011131"/>
              <a:gd name="T27" fmla="*/ 1190022 h 2228137"/>
              <a:gd name="T28" fmla="*/ 245841 w 1011131"/>
              <a:gd name="T29" fmla="*/ 1190022 h 2228137"/>
              <a:gd name="T30" fmla="*/ 177554 w 1011131"/>
              <a:gd name="T31" fmla="*/ 1395197 h 2228137"/>
              <a:gd name="T32" fmla="*/ 122921 w 1011131"/>
              <a:gd name="T33" fmla="*/ 1477267 h 2228137"/>
              <a:gd name="T34" fmla="*/ 68287 w 1011131"/>
              <a:gd name="T35" fmla="*/ 1559337 h 2228137"/>
              <a:gd name="T36" fmla="*/ 27316 w 1011131"/>
              <a:gd name="T37" fmla="*/ 1655086 h 2228137"/>
              <a:gd name="T38" fmla="*/ 0 w 1011131"/>
              <a:gd name="T39" fmla="*/ 1778191 h 2228137"/>
              <a:gd name="T40" fmla="*/ 40971 w 1011131"/>
              <a:gd name="T41" fmla="*/ 1956010 h 2228137"/>
              <a:gd name="T42" fmla="*/ 40971 w 1011131"/>
              <a:gd name="T43" fmla="*/ 2038079 h 2228137"/>
              <a:gd name="T44" fmla="*/ 81949 w 1011131"/>
              <a:gd name="T45" fmla="*/ 2120149 h 2228137"/>
              <a:gd name="T46" fmla="*/ 150237 w 1011131"/>
              <a:gd name="T47" fmla="*/ 2161184 h 2228137"/>
              <a:gd name="T48" fmla="*/ 218525 w 1011131"/>
              <a:gd name="T49" fmla="*/ 2229576 h 2228137"/>
              <a:gd name="T50" fmla="*/ 423388 w 1011131"/>
              <a:gd name="T51" fmla="*/ 2215896 h 2228137"/>
              <a:gd name="T52" fmla="*/ 587287 w 1011131"/>
              <a:gd name="T53" fmla="*/ 2133826 h 2228137"/>
              <a:gd name="T54" fmla="*/ 696546 w 1011131"/>
              <a:gd name="T55" fmla="*/ 2010724 h 2228137"/>
              <a:gd name="T56" fmla="*/ 833122 w 1011131"/>
              <a:gd name="T57" fmla="*/ 1860261 h 2228137"/>
              <a:gd name="T58" fmla="*/ 901412 w 1011131"/>
              <a:gd name="T59" fmla="*/ 1682443 h 2228137"/>
              <a:gd name="T60" fmla="*/ 942388 w 1011131"/>
              <a:gd name="T61" fmla="*/ 1436233 h 2228137"/>
              <a:gd name="T62" fmla="*/ 942388 w 1011131"/>
              <a:gd name="T63" fmla="*/ 1272092 h 2228137"/>
              <a:gd name="T64" fmla="*/ 928726 w 1011131"/>
              <a:gd name="T65" fmla="*/ 1148987 h 2228137"/>
              <a:gd name="T66" fmla="*/ 887755 w 1011131"/>
              <a:gd name="T67" fmla="*/ 1025878 h 2228137"/>
              <a:gd name="T68" fmla="*/ 901412 w 1011131"/>
              <a:gd name="T69" fmla="*/ 861739 h 2228137"/>
              <a:gd name="T70" fmla="*/ 942388 w 1011131"/>
              <a:gd name="T71" fmla="*/ 697597 h 2228137"/>
              <a:gd name="T72" fmla="*/ 969705 w 1011131"/>
              <a:gd name="T73" fmla="*/ 601850 h 2228137"/>
              <a:gd name="T74" fmla="*/ 1010676 w 1011131"/>
              <a:gd name="T75" fmla="*/ 437708 h 2228137"/>
              <a:gd name="T76" fmla="*/ 983359 w 1011131"/>
              <a:gd name="T77" fmla="*/ 328281 h 2228137"/>
              <a:gd name="T78" fmla="*/ 983359 w 1011131"/>
              <a:gd name="T79" fmla="*/ 177820 h 2228137"/>
              <a:gd name="T80" fmla="*/ 956043 w 1011131"/>
              <a:gd name="T81" fmla="*/ 54714 h 2228137"/>
              <a:gd name="T82" fmla="*/ 901412 w 1011131"/>
              <a:gd name="T83" fmla="*/ 0 h 2228137"/>
              <a:gd name="T84" fmla="*/ 846784 w 1011131"/>
              <a:gd name="T85" fmla="*/ 41034 h 2228137"/>
              <a:gd name="T86" fmla="*/ 764834 w 1011131"/>
              <a:gd name="T87" fmla="*/ 82068 h 22281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11131"/>
              <a:gd name="T133" fmla="*/ 0 h 2228137"/>
              <a:gd name="T134" fmla="*/ 1011131 w 1011131"/>
              <a:gd name="T135" fmla="*/ 2228137 h 22281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11131" h="2228137">
                <a:moveTo>
                  <a:pt x="764274" y="81886"/>
                </a:moveTo>
                <a:lnTo>
                  <a:pt x="655092" y="150125"/>
                </a:lnTo>
                <a:lnTo>
                  <a:pt x="614149" y="259307"/>
                </a:lnTo>
                <a:lnTo>
                  <a:pt x="532262" y="313898"/>
                </a:lnTo>
                <a:lnTo>
                  <a:pt x="477671" y="464024"/>
                </a:lnTo>
                <a:lnTo>
                  <a:pt x="382137" y="573206"/>
                </a:lnTo>
                <a:cubicBezTo>
                  <a:pt x="353151" y="645668"/>
                  <a:pt x="354841" y="616946"/>
                  <a:pt x="354841" y="655092"/>
                </a:cubicBezTo>
                <a:lnTo>
                  <a:pt x="259307" y="709683"/>
                </a:lnTo>
                <a:lnTo>
                  <a:pt x="150125" y="764274"/>
                </a:lnTo>
                <a:cubicBezTo>
                  <a:pt x="134270" y="827692"/>
                  <a:pt x="136477" y="800108"/>
                  <a:pt x="136477" y="846161"/>
                </a:cubicBezTo>
                <a:lnTo>
                  <a:pt x="122830" y="900752"/>
                </a:lnTo>
                <a:cubicBezTo>
                  <a:pt x="165807" y="986708"/>
                  <a:pt x="163773" y="952122"/>
                  <a:pt x="163773" y="996286"/>
                </a:cubicBezTo>
                <a:cubicBezTo>
                  <a:pt x="207057" y="1068426"/>
                  <a:pt x="204716" y="1037999"/>
                  <a:pt x="204716" y="1078173"/>
                </a:cubicBezTo>
                <a:cubicBezTo>
                  <a:pt x="247451" y="1177888"/>
                  <a:pt x="245659" y="1139061"/>
                  <a:pt x="245659" y="1187355"/>
                </a:cubicBezTo>
                <a:cubicBezTo>
                  <a:pt x="175891" y="1382708"/>
                  <a:pt x="177421" y="1310794"/>
                  <a:pt x="177421" y="1392071"/>
                </a:cubicBezTo>
                <a:cubicBezTo>
                  <a:pt x="119988" y="1463862"/>
                  <a:pt x="122830" y="1431181"/>
                  <a:pt x="122830" y="1473958"/>
                </a:cubicBezTo>
                <a:cubicBezTo>
                  <a:pt x="65396" y="1545749"/>
                  <a:pt x="68238" y="1513067"/>
                  <a:pt x="68238" y="1555844"/>
                </a:cubicBezTo>
                <a:lnTo>
                  <a:pt x="27295" y="1651379"/>
                </a:lnTo>
                <a:lnTo>
                  <a:pt x="0" y="1774209"/>
                </a:lnTo>
                <a:lnTo>
                  <a:pt x="40943" y="1951630"/>
                </a:lnTo>
                <a:lnTo>
                  <a:pt x="40943" y="2033516"/>
                </a:lnTo>
                <a:cubicBezTo>
                  <a:pt x="84227" y="2105656"/>
                  <a:pt x="81886" y="2075229"/>
                  <a:pt x="81886" y="2115403"/>
                </a:cubicBezTo>
                <a:lnTo>
                  <a:pt x="150125" y="2156346"/>
                </a:lnTo>
                <a:cubicBezTo>
                  <a:pt x="207558" y="2228137"/>
                  <a:pt x="175587" y="2224585"/>
                  <a:pt x="218364" y="2224585"/>
                </a:cubicBezTo>
                <a:cubicBezTo>
                  <a:pt x="413970" y="2210613"/>
                  <a:pt x="345581" y="2210937"/>
                  <a:pt x="423080" y="2210937"/>
                </a:cubicBezTo>
                <a:lnTo>
                  <a:pt x="586853" y="2129050"/>
                </a:lnTo>
                <a:lnTo>
                  <a:pt x="696035" y="2006221"/>
                </a:lnTo>
                <a:lnTo>
                  <a:pt x="832513" y="1856095"/>
                </a:lnTo>
                <a:lnTo>
                  <a:pt x="900752" y="1678674"/>
                </a:lnTo>
                <a:cubicBezTo>
                  <a:pt x="928799" y="1440273"/>
                  <a:pt x="872982" y="1501723"/>
                  <a:pt x="941695" y="1433015"/>
                </a:cubicBezTo>
                <a:lnTo>
                  <a:pt x="941695" y="1269242"/>
                </a:lnTo>
                <a:cubicBezTo>
                  <a:pt x="927483" y="1155545"/>
                  <a:pt x="928047" y="1196737"/>
                  <a:pt x="928047" y="1146412"/>
                </a:cubicBezTo>
                <a:cubicBezTo>
                  <a:pt x="883520" y="1042514"/>
                  <a:pt x="887104" y="1085523"/>
                  <a:pt x="887104" y="1023582"/>
                </a:cubicBezTo>
                <a:cubicBezTo>
                  <a:pt x="901164" y="868926"/>
                  <a:pt x="900752" y="923704"/>
                  <a:pt x="900752" y="859809"/>
                </a:cubicBezTo>
                <a:cubicBezTo>
                  <a:pt x="930042" y="713356"/>
                  <a:pt x="907299" y="764826"/>
                  <a:pt x="941695" y="696036"/>
                </a:cubicBezTo>
                <a:lnTo>
                  <a:pt x="968991" y="600501"/>
                </a:lnTo>
                <a:cubicBezTo>
                  <a:pt x="1011131" y="445987"/>
                  <a:pt x="1009934" y="502245"/>
                  <a:pt x="1009934" y="436728"/>
                </a:cubicBezTo>
                <a:lnTo>
                  <a:pt x="982638" y="327546"/>
                </a:lnTo>
                <a:lnTo>
                  <a:pt x="982638" y="177421"/>
                </a:lnTo>
                <a:lnTo>
                  <a:pt x="955343" y="54591"/>
                </a:lnTo>
                <a:lnTo>
                  <a:pt x="900752" y="0"/>
                </a:lnTo>
                <a:lnTo>
                  <a:pt x="846161" y="40943"/>
                </a:lnTo>
                <a:lnTo>
                  <a:pt x="764274" y="81886"/>
                </a:lnTo>
                <a:close/>
              </a:path>
            </a:pathLst>
          </a:custGeom>
          <a:solidFill>
            <a:srgbClr val="FF0000">
              <a:alpha val="59999"/>
            </a:srgbClr>
          </a:solidFill>
          <a:ln w="25400" algn="ctr">
            <a:solidFill>
              <a:schemeClr val="tx1"/>
            </a:solidFill>
            <a:round/>
            <a:headEnd/>
            <a:tailEnd/>
          </a:ln>
        </p:spPr>
        <p:txBody>
          <a:bodyPr/>
          <a:lstStyle/>
          <a:p>
            <a:endParaRPr lang="en-US"/>
          </a:p>
        </p:txBody>
      </p:sp>
      <p:sp>
        <p:nvSpPr>
          <p:cNvPr id="4" name="TextBox 3"/>
          <p:cNvSpPr txBox="1"/>
          <p:nvPr/>
        </p:nvSpPr>
        <p:spPr>
          <a:xfrm>
            <a:off x="2825750" y="3429000"/>
            <a:ext cx="2606675" cy="1077913"/>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Monument Uplift</a:t>
            </a:r>
          </a:p>
        </p:txBody>
      </p:sp>
      <p:sp>
        <p:nvSpPr>
          <p:cNvPr id="25605" name="Freeform 6"/>
          <p:cNvSpPr>
            <a:spLocks noChangeArrowheads="1"/>
          </p:cNvSpPr>
          <p:nvPr/>
        </p:nvSpPr>
        <p:spPr bwMode="auto">
          <a:xfrm>
            <a:off x="3725863" y="5589588"/>
            <a:ext cx="714375" cy="1077912"/>
          </a:xfrm>
          <a:custGeom>
            <a:avLst/>
            <a:gdLst>
              <a:gd name="T0" fmla="*/ 14639868 w 464024"/>
              <a:gd name="T1" fmla="*/ 0 h 1774209"/>
              <a:gd name="T2" fmla="*/ 5685635 w 464024"/>
              <a:gd name="T3" fmla="*/ 16167 h 1774209"/>
              <a:gd name="T4" fmla="*/ 0 w 464024"/>
              <a:gd name="T5" fmla="*/ 32966 h 1774209"/>
              <a:gd name="T6" fmla="*/ 0 60000 65536"/>
              <a:gd name="T7" fmla="*/ 0 60000 65536"/>
              <a:gd name="T8" fmla="*/ 0 60000 65536"/>
              <a:gd name="T9" fmla="*/ 0 w 464024"/>
              <a:gd name="T10" fmla="*/ 0 h 1774209"/>
              <a:gd name="T11" fmla="*/ 464024 w 464024"/>
              <a:gd name="T12" fmla="*/ 1774209 h 1774209"/>
            </a:gdLst>
            <a:ahLst/>
            <a:cxnLst>
              <a:cxn ang="T6">
                <a:pos x="T0" y="T1"/>
              </a:cxn>
              <a:cxn ang="T7">
                <a:pos x="T2" y="T3"/>
              </a:cxn>
              <a:cxn ang="T8">
                <a:pos x="T4" y="T5"/>
              </a:cxn>
            </a:cxnLst>
            <a:rect l="T9" t="T10" r="T11" b="T12"/>
            <a:pathLst>
              <a:path w="464024" h="1774209">
                <a:moveTo>
                  <a:pt x="464024" y="0"/>
                </a:moveTo>
                <a:lnTo>
                  <a:pt x="180211" y="870108"/>
                </a:lnTo>
                <a:cubicBezTo>
                  <a:pt x="51885" y="1356167"/>
                  <a:pt x="18282" y="1532033"/>
                  <a:pt x="0" y="1774209"/>
                </a:cubicBezTo>
              </a:path>
            </a:pathLst>
          </a:custGeom>
          <a:noFill/>
          <a:ln w="38100" algn="ctr">
            <a:solidFill>
              <a:schemeClr val="tx1"/>
            </a:solidFill>
            <a:round/>
            <a:headEnd/>
            <a:tailEnd/>
          </a:ln>
        </p:spPr>
        <p:txBody>
          <a:bodyPr/>
          <a:lstStyle/>
          <a:p>
            <a:endParaRPr lang="en-US"/>
          </a:p>
        </p:txBody>
      </p:sp>
      <p:cxnSp>
        <p:nvCxnSpPr>
          <p:cNvPr id="25606" name="Straight Arrow Connector 8"/>
          <p:cNvCxnSpPr>
            <a:cxnSpLocks noChangeShapeType="1"/>
          </p:cNvCxnSpPr>
          <p:nvPr/>
        </p:nvCxnSpPr>
        <p:spPr bwMode="auto">
          <a:xfrm>
            <a:off x="3870325" y="5867400"/>
            <a:ext cx="438150" cy="328613"/>
          </a:xfrm>
          <a:prstGeom prst="straightConnector1">
            <a:avLst/>
          </a:prstGeom>
          <a:noFill/>
          <a:ln w="38100" algn="ctr">
            <a:solidFill>
              <a:schemeClr val="tx1"/>
            </a:solidFill>
            <a:round/>
            <a:headEnd type="triangle" w="med" len="med"/>
            <a:tailEnd type="triangle" w="med" len="med"/>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0" y="685800"/>
            <a:ext cx="9144000" cy="5486400"/>
          </a:xfrm>
          <a:prstGeom prst="rect">
            <a:avLst/>
          </a:prstGeom>
          <a:noFill/>
          <a:ln w="9525">
            <a:noFill/>
            <a:miter lim="800000"/>
            <a:headEnd/>
            <a:tailEnd/>
          </a:ln>
        </p:spPr>
      </p:pic>
      <p:pic>
        <p:nvPicPr>
          <p:cNvPr id="26627" name="Picture 3"/>
          <p:cNvPicPr>
            <a:picLocks noChangeAspect="1" noChangeArrowheads="1"/>
          </p:cNvPicPr>
          <p:nvPr/>
        </p:nvPicPr>
        <p:blipFill>
          <a:blip r:embed="rId4"/>
          <a:srcRect l="74023" t="11159" r="4504" b="71600"/>
          <a:stretch>
            <a:fillRect/>
          </a:stretch>
        </p:blipFill>
        <p:spPr bwMode="auto">
          <a:xfrm>
            <a:off x="6048375" y="3184525"/>
            <a:ext cx="1503363" cy="946150"/>
          </a:xfrm>
          <a:prstGeom prst="rect">
            <a:avLst/>
          </a:prstGeom>
          <a:noFill/>
          <a:ln w="9525">
            <a:noFill/>
            <a:miter lim="800000"/>
            <a:headEnd/>
            <a:tailEnd/>
          </a:ln>
        </p:spPr>
      </p:pic>
      <p:sp>
        <p:nvSpPr>
          <p:cNvPr id="26628" name="TextBox 3"/>
          <p:cNvSpPr txBox="1">
            <a:spLocks noChangeArrowheads="1"/>
          </p:cNvSpPr>
          <p:nvPr/>
        </p:nvSpPr>
        <p:spPr bwMode="auto">
          <a:xfrm>
            <a:off x="3405188" y="3617913"/>
            <a:ext cx="3436937" cy="523875"/>
          </a:xfrm>
          <a:prstGeom prst="rect">
            <a:avLst/>
          </a:prstGeom>
          <a:noFill/>
          <a:ln w="9525">
            <a:noFill/>
            <a:miter lim="800000"/>
            <a:headEnd/>
            <a:tailEnd/>
          </a:ln>
        </p:spPr>
        <p:txBody>
          <a:bodyPr>
            <a:spAutoFit/>
          </a:bodyPr>
          <a:lstStyle/>
          <a:p>
            <a:r>
              <a:rPr lang="en-US" sz="2800" b="0">
                <a:solidFill>
                  <a:schemeClr val="tx1"/>
                </a:solidFill>
              </a:rPr>
              <a:t>Future graben area</a:t>
            </a:r>
          </a:p>
        </p:txBody>
      </p:sp>
      <p:sp>
        <p:nvSpPr>
          <p:cNvPr id="26629" name="TextBox 4"/>
          <p:cNvSpPr txBox="1">
            <a:spLocks noChangeArrowheads="1"/>
          </p:cNvSpPr>
          <p:nvPr/>
        </p:nvSpPr>
        <p:spPr bwMode="auto">
          <a:xfrm>
            <a:off x="285750" y="1181100"/>
            <a:ext cx="1066800" cy="584200"/>
          </a:xfrm>
          <a:prstGeom prst="rect">
            <a:avLst/>
          </a:prstGeom>
          <a:noFill/>
          <a:ln w="9525">
            <a:noFill/>
            <a:miter lim="800000"/>
            <a:headEnd/>
            <a:tailEnd/>
          </a:ln>
        </p:spPr>
        <p:txBody>
          <a:bodyPr>
            <a:spAutoFit/>
          </a:bodyPr>
          <a:lstStyle/>
          <a:p>
            <a:r>
              <a:rPr lang="en-US">
                <a:solidFill>
                  <a:schemeClr val="tx1"/>
                </a:solidFill>
              </a:rPr>
              <a:t>NW</a:t>
            </a:r>
          </a:p>
        </p:txBody>
      </p:sp>
      <p:sp>
        <p:nvSpPr>
          <p:cNvPr id="26630" name="TextBox 5"/>
          <p:cNvSpPr txBox="1">
            <a:spLocks noChangeArrowheads="1"/>
          </p:cNvSpPr>
          <p:nvPr/>
        </p:nvSpPr>
        <p:spPr bwMode="auto">
          <a:xfrm>
            <a:off x="7829550" y="1181100"/>
            <a:ext cx="1066800" cy="584200"/>
          </a:xfrm>
          <a:prstGeom prst="rect">
            <a:avLst/>
          </a:prstGeom>
          <a:noFill/>
          <a:ln w="9525">
            <a:noFill/>
            <a:miter lim="800000"/>
            <a:headEnd/>
            <a:tailEnd/>
          </a:ln>
        </p:spPr>
        <p:txBody>
          <a:bodyPr>
            <a:spAutoFit/>
          </a:bodyPr>
          <a:lstStyle/>
          <a:p>
            <a:r>
              <a:rPr lang="en-US">
                <a:solidFill>
                  <a:schemeClr val="tx1"/>
                </a:solidFill>
              </a:rPr>
              <a:t>SE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a:stretch>
            <a:fillRect/>
          </a:stretch>
        </p:blipFill>
        <p:spPr bwMode="auto">
          <a:xfrm>
            <a:off x="0" y="685800"/>
            <a:ext cx="9144000" cy="5486400"/>
          </a:xfrm>
          <a:prstGeom prst="rect">
            <a:avLst/>
          </a:prstGeom>
          <a:noFill/>
          <a:ln w="9525">
            <a:noFill/>
            <a:miter lim="800000"/>
            <a:headEnd/>
            <a:tailEnd/>
          </a:ln>
        </p:spPr>
      </p:pic>
      <p:pic>
        <p:nvPicPr>
          <p:cNvPr id="27651" name="Picture 3"/>
          <p:cNvPicPr>
            <a:picLocks noChangeAspect="1" noChangeArrowheads="1"/>
          </p:cNvPicPr>
          <p:nvPr/>
        </p:nvPicPr>
        <p:blipFill>
          <a:blip r:embed="rId4"/>
          <a:srcRect l="74023" t="11159" r="4504" b="71600"/>
          <a:stretch>
            <a:fillRect/>
          </a:stretch>
        </p:blipFill>
        <p:spPr bwMode="auto">
          <a:xfrm>
            <a:off x="6048375" y="3184525"/>
            <a:ext cx="1503363" cy="94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l="514" b="1047"/>
          <a:stretch>
            <a:fillRect/>
          </a:stretch>
        </p:blipFill>
        <p:spPr bwMode="auto">
          <a:xfrm>
            <a:off x="20638" y="682625"/>
            <a:ext cx="9142412" cy="5454650"/>
          </a:xfrm>
          <a:prstGeom prst="rect">
            <a:avLst/>
          </a:prstGeom>
          <a:noFill/>
          <a:ln w="9525">
            <a:noFill/>
            <a:miter lim="800000"/>
            <a:headEnd/>
            <a:tailEnd/>
          </a:ln>
        </p:spPr>
      </p:pic>
      <p:pic>
        <p:nvPicPr>
          <p:cNvPr id="28675" name="Picture 3"/>
          <p:cNvPicPr>
            <a:picLocks noChangeAspect="1" noChangeArrowheads="1"/>
          </p:cNvPicPr>
          <p:nvPr/>
        </p:nvPicPr>
        <p:blipFill>
          <a:blip r:embed="rId4"/>
          <a:srcRect l="74023" t="11159" r="4504" b="71600"/>
          <a:stretch>
            <a:fillRect/>
          </a:stretch>
        </p:blipFill>
        <p:spPr bwMode="auto">
          <a:xfrm>
            <a:off x="6048375" y="3184525"/>
            <a:ext cx="1503363" cy="94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a:stretch>
            <a:fillRect/>
          </a:stretch>
        </p:blipFill>
        <p:spPr bwMode="auto">
          <a:xfrm>
            <a:off x="0" y="685800"/>
            <a:ext cx="9144000" cy="5486400"/>
          </a:xfrm>
          <a:prstGeom prst="rect">
            <a:avLst/>
          </a:prstGeom>
          <a:noFill/>
          <a:ln w="9525">
            <a:noFill/>
            <a:miter lim="800000"/>
            <a:headEnd/>
            <a:tailEnd/>
          </a:ln>
        </p:spPr>
      </p:pic>
      <p:pic>
        <p:nvPicPr>
          <p:cNvPr id="29699" name="Picture 3"/>
          <p:cNvPicPr>
            <a:picLocks noChangeAspect="1" noChangeArrowheads="1"/>
          </p:cNvPicPr>
          <p:nvPr/>
        </p:nvPicPr>
        <p:blipFill>
          <a:blip r:embed="rId4"/>
          <a:srcRect l="74023" t="11159" r="4504" b="71600"/>
          <a:stretch>
            <a:fillRect/>
          </a:stretch>
        </p:blipFill>
        <p:spPr bwMode="auto">
          <a:xfrm>
            <a:off x="6048375" y="3184525"/>
            <a:ext cx="1503363" cy="94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685800"/>
            <a:ext cx="9144000" cy="5486400"/>
          </a:xfrm>
          <a:prstGeom prst="rect">
            <a:avLst/>
          </a:prstGeom>
          <a:noFill/>
          <a:ln w="9525">
            <a:noFill/>
            <a:miter lim="800000"/>
            <a:headEnd/>
            <a:tailEnd/>
          </a:ln>
        </p:spPr>
      </p:pic>
      <p:pic>
        <p:nvPicPr>
          <p:cNvPr id="30723" name="Picture 3"/>
          <p:cNvPicPr>
            <a:picLocks noChangeAspect="1" noChangeArrowheads="1"/>
          </p:cNvPicPr>
          <p:nvPr/>
        </p:nvPicPr>
        <p:blipFill>
          <a:blip r:embed="rId4"/>
          <a:srcRect l="74023" t="11159" r="4504" b="71600"/>
          <a:stretch>
            <a:fillRect/>
          </a:stretch>
        </p:blipFill>
        <p:spPr bwMode="auto">
          <a:xfrm>
            <a:off x="6048375" y="3184525"/>
            <a:ext cx="1503363" cy="94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z.about.com/d/geology/1/0/S/G/utahmap.jpg"/>
          <p:cNvPicPr>
            <a:picLocks noChangeAspect="1" noChangeArrowheads="1"/>
          </p:cNvPicPr>
          <p:nvPr/>
        </p:nvPicPr>
        <p:blipFill>
          <a:blip r:embed="rId3"/>
          <a:srcRect/>
          <a:stretch>
            <a:fillRect/>
          </a:stretch>
        </p:blipFill>
        <p:spPr bwMode="auto">
          <a:xfrm>
            <a:off x="0" y="-5143500"/>
            <a:ext cx="9144000" cy="12001500"/>
          </a:xfrm>
          <a:prstGeom prst="rect">
            <a:avLst/>
          </a:prstGeom>
          <a:noFill/>
          <a:ln w="9525">
            <a:noFill/>
            <a:miter lim="800000"/>
            <a:headEnd/>
            <a:tailEnd/>
          </a:ln>
        </p:spPr>
      </p:pic>
      <p:sp>
        <p:nvSpPr>
          <p:cNvPr id="3" name="AutoShape 3"/>
          <p:cNvSpPr>
            <a:spLocks noChangeArrowheads="1"/>
          </p:cNvSpPr>
          <p:nvPr/>
        </p:nvSpPr>
        <p:spPr bwMode="auto">
          <a:xfrm>
            <a:off x="7239000" y="3200400"/>
            <a:ext cx="457200" cy="4572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4" name="Text Box 4"/>
          <p:cNvSpPr txBox="1">
            <a:spLocks noChangeArrowheads="1"/>
          </p:cNvSpPr>
          <p:nvPr/>
        </p:nvSpPr>
        <p:spPr bwMode="auto">
          <a:xfrm>
            <a:off x="5943600" y="1981200"/>
            <a:ext cx="2819400" cy="10668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Canyonlands National Park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p:cNvSpPr txBox="1">
            <a:spLocks noChangeArrowheads="1"/>
          </p:cNvSpPr>
          <p:nvPr/>
        </p:nvSpPr>
        <p:spPr bwMode="auto">
          <a:xfrm>
            <a:off x="1908175" y="49213"/>
            <a:ext cx="5327650" cy="584200"/>
          </a:xfrm>
          <a:prstGeom prst="rect">
            <a:avLst/>
          </a:prstGeom>
          <a:noFill/>
          <a:ln w="9525">
            <a:noFill/>
            <a:miter lim="800000"/>
            <a:headEnd/>
            <a:tailEnd/>
          </a:ln>
        </p:spPr>
        <p:txBody>
          <a:bodyPr>
            <a:spAutoFit/>
          </a:bodyPr>
          <a:lstStyle/>
          <a:p>
            <a:r>
              <a:rPr lang="en-US"/>
              <a:t>Upheaval Dome</a:t>
            </a:r>
          </a:p>
        </p:txBody>
      </p:sp>
      <p:pic>
        <p:nvPicPr>
          <p:cNvPr id="31747" name="Picture 6"/>
          <p:cNvPicPr>
            <a:picLocks noChangeAspect="1" noChangeArrowheads="1"/>
          </p:cNvPicPr>
          <p:nvPr/>
        </p:nvPicPr>
        <p:blipFill>
          <a:blip r:embed="rId3"/>
          <a:srcRect/>
          <a:stretch>
            <a:fillRect/>
          </a:stretch>
        </p:blipFill>
        <p:spPr bwMode="auto">
          <a:xfrm>
            <a:off x="0" y="701675"/>
            <a:ext cx="9136063" cy="615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dosecc.org/assets/images/Upheaval_Dome.jpg"/>
          <p:cNvPicPr>
            <a:picLocks noChangeAspect="1" noChangeArrowheads="1"/>
          </p:cNvPicPr>
          <p:nvPr/>
        </p:nvPicPr>
        <p:blipFill>
          <a:blip r:embed="rId3"/>
          <a:srcRect/>
          <a:stretch>
            <a:fillRect/>
          </a:stretch>
        </p:blipFill>
        <p:spPr bwMode="auto">
          <a:xfrm>
            <a:off x="4763" y="381000"/>
            <a:ext cx="9139237" cy="6096000"/>
          </a:xfrm>
          <a:prstGeom prst="rect">
            <a:avLst/>
          </a:prstGeom>
          <a:noFill/>
          <a:ln w="9525">
            <a:noFill/>
            <a:miter lim="800000"/>
            <a:headEnd/>
            <a:tailEnd/>
          </a:ln>
        </p:spPr>
      </p:pic>
      <p:sp>
        <p:nvSpPr>
          <p:cNvPr id="3" name="TextBox 2"/>
          <p:cNvSpPr txBox="1"/>
          <p:nvPr/>
        </p:nvSpPr>
        <p:spPr>
          <a:xfrm>
            <a:off x="4899025" y="3868738"/>
            <a:ext cx="2667000" cy="954087"/>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White Rim Sandstone</a:t>
            </a:r>
          </a:p>
        </p:txBody>
      </p:sp>
      <p:cxnSp>
        <p:nvCxnSpPr>
          <p:cNvPr id="4" name="Straight Arrow Connector 3"/>
          <p:cNvCxnSpPr>
            <a:cxnSpLocks noChangeShapeType="1"/>
            <a:stCxn id="3" idx="0"/>
          </p:cNvCxnSpPr>
          <p:nvPr/>
        </p:nvCxnSpPr>
        <p:spPr bwMode="auto">
          <a:xfrm rot="16200000" flipV="1">
            <a:off x="5495131" y="3131344"/>
            <a:ext cx="881063" cy="593725"/>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cxnSp>
        <p:nvCxnSpPr>
          <p:cNvPr id="11" name="Straight Arrow Connector 10"/>
          <p:cNvCxnSpPr>
            <a:cxnSpLocks noChangeShapeType="1"/>
            <a:stCxn id="3" idx="0"/>
          </p:cNvCxnSpPr>
          <p:nvPr/>
        </p:nvCxnSpPr>
        <p:spPr bwMode="auto">
          <a:xfrm rot="16200000" flipV="1">
            <a:off x="4907756" y="2543969"/>
            <a:ext cx="439738" cy="2209800"/>
          </a:xfrm>
          <a:prstGeom prst="straightConnector1">
            <a:avLst/>
          </a:prstGeom>
          <a:noFill/>
          <a:ln w="38100" algn="ctr">
            <a:solidFill>
              <a:schemeClr val="bg1"/>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436938" y="2405063"/>
            <a:ext cx="2667000" cy="523875"/>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Green River</a:t>
            </a:r>
          </a:p>
        </p:txBody>
      </p:sp>
      <p:cxnSp>
        <p:nvCxnSpPr>
          <p:cNvPr id="5" name="Straight Arrow Connector 4"/>
          <p:cNvCxnSpPr>
            <a:cxnSpLocks noChangeShapeType="1"/>
          </p:cNvCxnSpPr>
          <p:nvPr/>
        </p:nvCxnSpPr>
        <p:spPr bwMode="auto">
          <a:xfrm rot="5400000">
            <a:off x="4327525" y="3306763"/>
            <a:ext cx="884237" cy="1588"/>
          </a:xfrm>
          <a:prstGeom prst="straightConnector1">
            <a:avLst/>
          </a:prstGeom>
          <a:noFill/>
          <a:ln w="38100" algn="ctr">
            <a:solidFill>
              <a:schemeClr val="bg1"/>
            </a:solidFill>
            <a:round/>
            <a:headEnd/>
            <a:tailEnd type="arrow" w="med" len="med"/>
          </a:ln>
          <a:effectLst>
            <a:outerShdw blurRad="50800" dist="38100" dir="2700000" algn="tl" rotWithShape="0">
              <a:prstClr val="black">
                <a:alpha val="40000"/>
              </a:prstClr>
            </a:outerShdw>
          </a:effectLst>
        </p:spPr>
      </p:cxnSp>
      <p:sp>
        <p:nvSpPr>
          <p:cNvPr id="9" name="TextBox 8"/>
          <p:cNvSpPr txBox="1"/>
          <p:nvPr/>
        </p:nvSpPr>
        <p:spPr>
          <a:xfrm>
            <a:off x="5692775" y="4767263"/>
            <a:ext cx="2667000" cy="954087"/>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White Rim Sandstone</a:t>
            </a:r>
          </a:p>
        </p:txBody>
      </p:sp>
      <p:cxnSp>
        <p:nvCxnSpPr>
          <p:cNvPr id="10" name="Straight Arrow Connector 9"/>
          <p:cNvCxnSpPr>
            <a:cxnSpLocks noChangeShapeType="1"/>
            <a:stCxn id="9" idx="0"/>
          </p:cNvCxnSpPr>
          <p:nvPr/>
        </p:nvCxnSpPr>
        <p:spPr bwMode="auto">
          <a:xfrm rot="16200000" flipV="1">
            <a:off x="6570663" y="4311650"/>
            <a:ext cx="636588" cy="274637"/>
          </a:xfrm>
          <a:prstGeom prst="straightConnector1">
            <a:avLst/>
          </a:prstGeom>
          <a:noFill/>
          <a:ln w="38100" algn="ctr">
            <a:solidFill>
              <a:schemeClr val="bg1"/>
            </a:solidFill>
            <a:round/>
            <a:headEnd/>
            <a:tailEnd type="arrow" w="med"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625725" y="2474913"/>
            <a:ext cx="3892550" cy="954087"/>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Organ Rock Shale </a:t>
            </a:r>
          </a:p>
          <a:p>
            <a:pPr>
              <a:defRPr/>
            </a:pPr>
            <a:r>
              <a:rPr lang="en-US" sz="2800" dirty="0">
                <a:effectLst>
                  <a:outerShdw blurRad="38100" dist="38100" dir="2700000" algn="tl">
                    <a:srgbClr val="000000">
                      <a:alpha val="43137"/>
                    </a:srgbClr>
                  </a:outerShdw>
                </a:effectLst>
              </a:rPr>
              <a:t>(Permian) </a:t>
            </a:r>
          </a:p>
        </p:txBody>
      </p:sp>
      <p:cxnSp>
        <p:nvCxnSpPr>
          <p:cNvPr id="5" name="Straight Arrow Connector 4"/>
          <p:cNvCxnSpPr>
            <a:cxnSpLocks noChangeShapeType="1"/>
          </p:cNvCxnSpPr>
          <p:nvPr/>
        </p:nvCxnSpPr>
        <p:spPr bwMode="auto">
          <a:xfrm rot="5400000">
            <a:off x="3291681" y="3474244"/>
            <a:ext cx="1050925" cy="960438"/>
          </a:xfrm>
          <a:prstGeom prst="straightConnector1">
            <a:avLst/>
          </a:prstGeom>
          <a:noFill/>
          <a:ln w="38100" algn="ctr">
            <a:solidFill>
              <a:schemeClr val="bg1"/>
            </a:solidFill>
            <a:round/>
            <a:headEnd/>
            <a:tailEnd type="arrow" w="med" len="med"/>
          </a:ln>
          <a:effectLst>
            <a:outerShdw blurRad="50800" dist="38100" dir="2700000" algn="tl" rotWithShape="0">
              <a:prstClr val="black">
                <a:alpha val="40000"/>
              </a:prstClr>
            </a:outerShdw>
          </a:effectLst>
        </p:spPr>
      </p:cxnSp>
      <p:sp>
        <p:nvSpPr>
          <p:cNvPr id="9" name="TextBox 8"/>
          <p:cNvSpPr txBox="1"/>
          <p:nvPr/>
        </p:nvSpPr>
        <p:spPr>
          <a:xfrm>
            <a:off x="5260975" y="5049838"/>
            <a:ext cx="3894138" cy="954087"/>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Moenkopi Formation</a:t>
            </a:r>
          </a:p>
          <a:p>
            <a:pPr>
              <a:defRPr/>
            </a:pPr>
            <a:r>
              <a:rPr lang="en-US" sz="2800" dirty="0">
                <a:effectLst>
                  <a:outerShdw blurRad="38100" dist="38100" dir="2700000" algn="tl">
                    <a:srgbClr val="000000">
                      <a:alpha val="43137"/>
                    </a:srgbClr>
                  </a:outerShdw>
                </a:effectLst>
              </a:rPr>
              <a:t>(Triassic)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White Rim ss"/>
          <p:cNvPicPr>
            <a:picLocks noChangeAspect="1" noChangeArrowheads="1"/>
          </p:cNvPicPr>
          <p:nvPr/>
        </p:nvPicPr>
        <p:blipFill>
          <a:blip r:embed="rId3"/>
          <a:srcRect/>
          <a:stretch>
            <a:fillRect/>
          </a:stretch>
        </p:blipFill>
        <p:spPr bwMode="auto">
          <a:xfrm>
            <a:off x="1524000" y="0"/>
            <a:ext cx="6021388" cy="6858000"/>
          </a:xfrm>
          <a:prstGeom prst="rect">
            <a:avLst/>
          </a:prstGeom>
          <a:noFill/>
          <a:ln w="9525">
            <a:noFill/>
            <a:miter lim="800000"/>
            <a:headEnd/>
            <a:tailEnd/>
          </a:ln>
        </p:spPr>
      </p:pic>
      <p:sp>
        <p:nvSpPr>
          <p:cNvPr id="3" name="TextBox 2"/>
          <p:cNvSpPr txBox="1"/>
          <p:nvPr/>
        </p:nvSpPr>
        <p:spPr>
          <a:xfrm>
            <a:off x="2327275" y="5254625"/>
            <a:ext cx="4489450" cy="954088"/>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White Rim Sandstone</a:t>
            </a:r>
          </a:p>
          <a:p>
            <a:pPr>
              <a:defRPr/>
            </a:pPr>
            <a:r>
              <a:rPr lang="en-US" sz="2800" dirty="0">
                <a:effectLst>
                  <a:outerShdw blurRad="38100" dist="38100" dir="2700000" algn="tl">
                    <a:srgbClr val="000000">
                      <a:alpha val="43137"/>
                    </a:srgbClr>
                  </a:outerShdw>
                </a:effectLst>
              </a:rPr>
              <a:t>(Permian)</a:t>
            </a:r>
          </a:p>
        </p:txBody>
      </p:sp>
      <p:sp>
        <p:nvSpPr>
          <p:cNvPr id="4" name="TextBox 3"/>
          <p:cNvSpPr txBox="1"/>
          <p:nvPr/>
        </p:nvSpPr>
        <p:spPr>
          <a:xfrm>
            <a:off x="5146675" y="1003300"/>
            <a:ext cx="3143250" cy="523875"/>
          </a:xfrm>
          <a:prstGeom prst="rect">
            <a:avLst/>
          </a:prstGeom>
          <a:noFill/>
        </p:spPr>
        <p:txBody>
          <a:bodyPr>
            <a:spAutoFit/>
          </a:bodyPr>
          <a:lstStyle/>
          <a:p>
            <a:pPr>
              <a:defRPr/>
            </a:pPr>
            <a:r>
              <a:rPr lang="en-US" sz="2800" dirty="0">
                <a:effectLst>
                  <a:outerShdw blurRad="38100" dist="38100" dir="2700000" algn="tl">
                    <a:srgbClr val="000000">
                      <a:alpha val="43137"/>
                    </a:srgbClr>
                  </a:outerShdw>
                </a:effectLst>
              </a:rPr>
              <a:t>Mesozoic</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anyonlands map"/>
          <p:cNvPicPr>
            <a:picLocks noChangeAspect="1" noChangeArrowheads="1"/>
          </p:cNvPicPr>
          <p:nvPr/>
        </p:nvPicPr>
        <p:blipFill>
          <a:blip r:embed="rId3"/>
          <a:srcRect/>
          <a:stretch>
            <a:fillRect/>
          </a:stretch>
        </p:blipFill>
        <p:spPr bwMode="auto">
          <a:xfrm>
            <a:off x="762000" y="0"/>
            <a:ext cx="7786688" cy="1082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anyonlands_strat"/>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37891" name="Left Brace 2"/>
          <p:cNvSpPr>
            <a:spLocks/>
          </p:cNvSpPr>
          <p:nvPr/>
        </p:nvSpPr>
        <p:spPr bwMode="auto">
          <a:xfrm>
            <a:off x="3679825" y="1463675"/>
            <a:ext cx="892175" cy="2803525"/>
          </a:xfrm>
          <a:prstGeom prst="leftBrace">
            <a:avLst>
              <a:gd name="adj1" fmla="val 50467"/>
              <a:gd name="adj2" fmla="val 48931"/>
            </a:avLst>
          </a:prstGeom>
          <a:noFill/>
          <a:ln w="50800" algn="ctr">
            <a:solidFill>
              <a:schemeClr val="bg1"/>
            </a:solidFill>
            <a:round/>
            <a:headEnd/>
            <a:tailEnd/>
          </a:ln>
        </p:spPr>
        <p:txBody>
          <a:bodyPr/>
          <a:lstStyle/>
          <a:p>
            <a:endParaRPr lang="en-US"/>
          </a:p>
        </p:txBody>
      </p:sp>
      <p:sp>
        <p:nvSpPr>
          <p:cNvPr id="37892" name="TextBox 3"/>
          <p:cNvSpPr txBox="1">
            <a:spLocks noChangeArrowheads="1"/>
          </p:cNvSpPr>
          <p:nvPr/>
        </p:nvSpPr>
        <p:spPr bwMode="auto">
          <a:xfrm>
            <a:off x="0" y="2263775"/>
            <a:ext cx="3568700" cy="1076325"/>
          </a:xfrm>
          <a:prstGeom prst="rect">
            <a:avLst/>
          </a:prstGeom>
          <a:noFill/>
          <a:ln w="9525">
            <a:noFill/>
            <a:miter lim="800000"/>
            <a:headEnd/>
            <a:tailEnd/>
          </a:ln>
        </p:spPr>
        <p:txBody>
          <a:bodyPr>
            <a:spAutoFit/>
          </a:bodyPr>
          <a:lstStyle/>
          <a:p>
            <a:r>
              <a:rPr lang="en-US"/>
              <a:t>Units exposed in Upheaval Dome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earthobservatory.nasa.gov/Newsroom/NewImages/Images/ISS015-E-05983_lrg.jpg"/>
          <p:cNvPicPr>
            <a:picLocks noChangeAspect="1" noChangeArrowheads="1"/>
          </p:cNvPicPr>
          <p:nvPr/>
        </p:nvPicPr>
        <p:blipFill>
          <a:blip r:embed="rId3"/>
          <a:srcRect/>
          <a:stretch>
            <a:fillRect/>
          </a:stretch>
        </p:blipFill>
        <p:spPr bwMode="auto">
          <a:xfrm>
            <a:off x="-1516063" y="0"/>
            <a:ext cx="11223626" cy="6858000"/>
          </a:xfrm>
          <a:prstGeom prst="rect">
            <a:avLst/>
          </a:prstGeom>
          <a:noFill/>
          <a:ln w="9525">
            <a:noFill/>
            <a:miter lim="800000"/>
            <a:headEnd/>
            <a:tailEnd/>
          </a:ln>
        </p:spPr>
      </p:pic>
      <p:pic>
        <p:nvPicPr>
          <p:cNvPr id="38915" name="Picture 2" descr="canyonlands_strat"/>
          <p:cNvPicPr>
            <a:picLocks noChangeAspect="1" noChangeArrowheads="1"/>
          </p:cNvPicPr>
          <p:nvPr/>
        </p:nvPicPr>
        <p:blipFill>
          <a:blip r:embed="rId4"/>
          <a:srcRect l="9241" t="20667" b="38445"/>
          <a:stretch>
            <a:fillRect/>
          </a:stretch>
        </p:blipFill>
        <p:spPr bwMode="auto">
          <a:xfrm rot="1763383">
            <a:off x="3989388" y="1381125"/>
            <a:ext cx="3848100" cy="2601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anyonlands 04 DBH"/>
          <p:cNvPicPr>
            <a:picLocks noChangeAspect="1" noChangeArrowheads="1"/>
          </p:cNvPicPr>
          <p:nvPr/>
        </p:nvPicPr>
        <p:blipFill>
          <a:blip r:embed="rId3"/>
          <a:srcRect/>
          <a:stretch>
            <a:fillRect/>
          </a:stretch>
        </p:blipFill>
        <p:spPr bwMode="auto">
          <a:xfrm>
            <a:off x="-15875" y="747713"/>
            <a:ext cx="9144000" cy="6110287"/>
          </a:xfrm>
          <a:prstGeom prst="rect">
            <a:avLst/>
          </a:prstGeom>
          <a:noFill/>
          <a:ln w="9525">
            <a:noFill/>
            <a:miter lim="800000"/>
            <a:headEnd/>
            <a:tailEnd/>
          </a:ln>
        </p:spPr>
      </p:pic>
      <p:sp>
        <p:nvSpPr>
          <p:cNvPr id="39939" name="Text Box 3"/>
          <p:cNvSpPr txBox="1">
            <a:spLocks noChangeArrowheads="1"/>
          </p:cNvSpPr>
          <p:nvPr/>
        </p:nvSpPr>
        <p:spPr bwMode="auto">
          <a:xfrm>
            <a:off x="0" y="106363"/>
            <a:ext cx="9144000" cy="519112"/>
          </a:xfrm>
          <a:prstGeom prst="rect">
            <a:avLst/>
          </a:prstGeom>
          <a:noFill/>
          <a:ln w="9525">
            <a:noFill/>
            <a:miter lim="800000"/>
            <a:headEnd/>
            <a:tailEnd/>
          </a:ln>
        </p:spPr>
        <p:txBody>
          <a:bodyPr>
            <a:spAutoFit/>
          </a:bodyPr>
          <a:lstStyle/>
          <a:p>
            <a:pPr>
              <a:spcBef>
                <a:spcPct val="50000"/>
              </a:spcBef>
            </a:pPr>
            <a:r>
              <a:rPr lang="en-US" sz="2800"/>
              <a:t>Permian White Rim Sandstone in core of dome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upheaval dome x-section"/>
          <p:cNvPicPr>
            <a:picLocks noChangeAspect="1" noChangeArrowheads="1"/>
          </p:cNvPicPr>
          <p:nvPr/>
        </p:nvPicPr>
        <p:blipFill>
          <a:blip r:embed="rId3"/>
          <a:srcRect/>
          <a:stretch>
            <a:fillRect/>
          </a:stretch>
        </p:blipFill>
        <p:spPr bwMode="auto">
          <a:xfrm>
            <a:off x="2597150" y="3749675"/>
            <a:ext cx="6546850" cy="4035425"/>
          </a:xfrm>
          <a:prstGeom prst="rect">
            <a:avLst/>
          </a:prstGeom>
          <a:noFill/>
          <a:ln w="9525">
            <a:noFill/>
            <a:miter lim="800000"/>
            <a:headEnd/>
            <a:tailEnd/>
          </a:ln>
        </p:spPr>
      </p:pic>
      <p:pic>
        <p:nvPicPr>
          <p:cNvPr id="40963" name="Picture 3" descr="upheaval dome geology"/>
          <p:cNvPicPr>
            <a:picLocks noChangeAspect="1" noChangeArrowheads="1"/>
          </p:cNvPicPr>
          <p:nvPr/>
        </p:nvPicPr>
        <p:blipFill>
          <a:blip r:embed="rId4"/>
          <a:srcRect/>
          <a:stretch>
            <a:fillRect/>
          </a:stretch>
        </p:blipFill>
        <p:spPr bwMode="auto">
          <a:xfrm>
            <a:off x="0" y="0"/>
            <a:ext cx="5291138" cy="4133850"/>
          </a:xfrm>
          <a:prstGeom prst="rect">
            <a:avLst/>
          </a:prstGeom>
          <a:noFill/>
          <a:ln w="9525">
            <a:noFill/>
            <a:miter lim="800000"/>
            <a:headEnd/>
            <a:tailEnd/>
          </a:ln>
        </p:spPr>
      </p:pic>
      <p:sp>
        <p:nvSpPr>
          <p:cNvPr id="40964" name="Text Box 4"/>
          <p:cNvSpPr txBox="1">
            <a:spLocks noChangeArrowheads="1"/>
          </p:cNvSpPr>
          <p:nvPr/>
        </p:nvSpPr>
        <p:spPr bwMode="auto">
          <a:xfrm>
            <a:off x="5715000" y="2286000"/>
            <a:ext cx="2895600" cy="579438"/>
          </a:xfrm>
          <a:prstGeom prst="rect">
            <a:avLst/>
          </a:prstGeom>
          <a:noFill/>
          <a:ln w="9525">
            <a:noFill/>
            <a:miter lim="800000"/>
            <a:headEnd/>
            <a:tailEnd/>
          </a:ln>
        </p:spPr>
        <p:txBody>
          <a:bodyPr>
            <a:spAutoFit/>
          </a:bodyPr>
          <a:lstStyle/>
          <a:p>
            <a:pPr>
              <a:spcBef>
                <a:spcPct val="50000"/>
              </a:spcBef>
            </a:pPr>
            <a:r>
              <a:rPr lang="en-US"/>
              <a:t>Salt Diapir</a:t>
            </a:r>
          </a:p>
        </p:txBody>
      </p:sp>
      <p:sp>
        <p:nvSpPr>
          <p:cNvPr id="40965" name="Line 5"/>
          <p:cNvSpPr>
            <a:spLocks noChangeShapeType="1"/>
          </p:cNvSpPr>
          <p:nvPr/>
        </p:nvSpPr>
        <p:spPr bwMode="auto">
          <a:xfrm flipH="1">
            <a:off x="6553200" y="2895600"/>
            <a:ext cx="609600" cy="2743200"/>
          </a:xfrm>
          <a:prstGeom prst="line">
            <a:avLst/>
          </a:prstGeom>
          <a:noFill/>
          <a:ln w="38100">
            <a:solidFill>
              <a:srgbClr val="FFFFFF"/>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z.about.com/d/geology/1/0/S/G/utahmap.jpg"/>
          <p:cNvPicPr>
            <a:picLocks noChangeAspect="1" noChangeArrowheads="1"/>
          </p:cNvPicPr>
          <p:nvPr/>
        </p:nvPicPr>
        <p:blipFill>
          <a:blip r:embed="rId3"/>
          <a:srcRect/>
          <a:stretch>
            <a:fillRect/>
          </a:stretch>
        </p:blipFill>
        <p:spPr bwMode="auto">
          <a:xfrm>
            <a:off x="0" y="-5143500"/>
            <a:ext cx="9144000" cy="12001500"/>
          </a:xfrm>
          <a:prstGeom prst="rect">
            <a:avLst/>
          </a:prstGeom>
          <a:noFill/>
          <a:ln w="9525">
            <a:noFill/>
            <a:miter lim="800000"/>
            <a:headEnd/>
            <a:tailEnd/>
          </a:ln>
        </p:spPr>
      </p:pic>
      <p:sp>
        <p:nvSpPr>
          <p:cNvPr id="5" name="AutoShape 3"/>
          <p:cNvSpPr>
            <a:spLocks noChangeArrowheads="1"/>
          </p:cNvSpPr>
          <p:nvPr/>
        </p:nvSpPr>
        <p:spPr bwMode="auto">
          <a:xfrm>
            <a:off x="3429000" y="4572000"/>
            <a:ext cx="304800" cy="3048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6" name="AutoShape 3"/>
          <p:cNvSpPr>
            <a:spLocks noChangeArrowheads="1"/>
          </p:cNvSpPr>
          <p:nvPr/>
        </p:nvSpPr>
        <p:spPr bwMode="auto">
          <a:xfrm>
            <a:off x="1828800" y="5257800"/>
            <a:ext cx="304800" cy="3048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7" name="Text Box 4"/>
          <p:cNvSpPr txBox="1">
            <a:spLocks noChangeArrowheads="1"/>
          </p:cNvSpPr>
          <p:nvPr/>
        </p:nvSpPr>
        <p:spPr bwMode="auto">
          <a:xfrm>
            <a:off x="1524000" y="5486400"/>
            <a:ext cx="1143000" cy="5842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Zion</a:t>
            </a:r>
          </a:p>
        </p:txBody>
      </p:sp>
      <p:sp>
        <p:nvSpPr>
          <p:cNvPr id="8" name="Text Box 4"/>
          <p:cNvSpPr txBox="1">
            <a:spLocks noChangeArrowheads="1"/>
          </p:cNvSpPr>
          <p:nvPr/>
        </p:nvSpPr>
        <p:spPr bwMode="auto">
          <a:xfrm>
            <a:off x="3657600" y="4343400"/>
            <a:ext cx="1371600" cy="5842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Bryce</a:t>
            </a:r>
          </a:p>
        </p:txBody>
      </p:sp>
      <p:sp>
        <p:nvSpPr>
          <p:cNvPr id="9" name="AutoShape 3"/>
          <p:cNvSpPr>
            <a:spLocks noChangeArrowheads="1"/>
          </p:cNvSpPr>
          <p:nvPr/>
        </p:nvSpPr>
        <p:spPr bwMode="auto">
          <a:xfrm>
            <a:off x="7924800" y="2057400"/>
            <a:ext cx="304800" cy="3048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10" name="Text Box 4"/>
          <p:cNvSpPr txBox="1">
            <a:spLocks noChangeArrowheads="1"/>
          </p:cNvSpPr>
          <p:nvPr/>
        </p:nvSpPr>
        <p:spPr bwMode="auto">
          <a:xfrm>
            <a:off x="7239000" y="1549400"/>
            <a:ext cx="1752600" cy="5842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Arches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ija.ija.csic.es/gt/sergioz/3d/04%20diapir%202-phase%20h=0.5.gif"/>
          <p:cNvPicPr>
            <a:picLocks noChangeAspect="1" noChangeArrowheads="1" noCrop="1"/>
          </p:cNvPicPr>
          <p:nvPr/>
        </p:nvPicPr>
        <p:blipFill>
          <a:blip r:embed="rId3"/>
          <a:srcRect/>
          <a:stretch>
            <a:fillRect/>
          </a:stretch>
        </p:blipFill>
        <p:spPr bwMode="auto">
          <a:xfrm>
            <a:off x="1935956" y="1170137"/>
            <a:ext cx="5240338" cy="4517726"/>
          </a:xfrm>
          <a:prstGeom prst="rect">
            <a:avLst/>
          </a:prstGeom>
          <a:noFill/>
          <a:ln w="9525">
            <a:noFill/>
            <a:miter lim="800000"/>
            <a:headEnd/>
            <a:tailEnd/>
          </a:ln>
        </p:spPr>
      </p:pic>
      <p:sp>
        <p:nvSpPr>
          <p:cNvPr id="3" name="Text Box 4"/>
          <p:cNvSpPr txBox="1">
            <a:spLocks noChangeArrowheads="1"/>
          </p:cNvSpPr>
          <p:nvPr/>
        </p:nvSpPr>
        <p:spPr bwMode="auto">
          <a:xfrm>
            <a:off x="3108325" y="182563"/>
            <a:ext cx="2895600" cy="579437"/>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Diapir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ttp://www.uwgb.edu/dutchs/GRAPHIC0/STRUCTUR/Diapir0.gif"/>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3108325" y="5426075"/>
            <a:ext cx="2895600" cy="579438"/>
          </a:xfrm>
          <a:prstGeom prst="rect">
            <a:avLst/>
          </a:prstGeom>
          <a:noFill/>
          <a:ln w="9525">
            <a:noFill/>
            <a:miter lim="800000"/>
            <a:headEnd/>
            <a:tailEnd/>
          </a:ln>
        </p:spPr>
        <p:txBody>
          <a:bodyPr>
            <a:spAutoFit/>
          </a:bodyPr>
          <a:lstStyle/>
          <a:p>
            <a:pPr>
              <a:spcBef>
                <a:spcPct val="50000"/>
              </a:spcBef>
              <a:defRPr/>
            </a:pPr>
            <a:r>
              <a:rPr lang="en-US" dirty="0">
                <a:effectLst>
                  <a:outerShdw blurRad="38100" dist="38100" dir="2700000" algn="tl">
                    <a:srgbClr val="000000">
                      <a:alpha val="43137"/>
                    </a:srgbClr>
                  </a:outerShdw>
                </a:effectLst>
              </a:rPr>
              <a:t>Salt Diapirs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BaBa3"/>
          <p:cNvPicPr>
            <a:picLocks noChangeAspect="1" noChangeArrowheads="1"/>
          </p:cNvPicPr>
          <p:nvPr/>
        </p:nvPicPr>
        <p:blipFill>
          <a:blip r:embed="rId3"/>
          <a:srcRect/>
          <a:stretch>
            <a:fillRect/>
          </a:stretch>
        </p:blipFill>
        <p:spPr bwMode="auto">
          <a:xfrm>
            <a:off x="1660525" y="1586706"/>
            <a:ext cx="5791200" cy="3684588"/>
          </a:xfrm>
          <a:prstGeom prst="rect">
            <a:avLst/>
          </a:prstGeom>
          <a:noFill/>
          <a:ln w="9525">
            <a:noFill/>
            <a:miter lim="800000"/>
            <a:headEnd/>
            <a:tailEnd/>
          </a:ln>
        </p:spPr>
      </p:pic>
      <p:sp>
        <p:nvSpPr>
          <p:cNvPr id="44035" name="Text Box 7"/>
          <p:cNvSpPr txBox="1">
            <a:spLocks noChangeArrowheads="1"/>
          </p:cNvSpPr>
          <p:nvPr/>
        </p:nvSpPr>
        <p:spPr bwMode="auto">
          <a:xfrm>
            <a:off x="2879725" y="584200"/>
            <a:ext cx="1676400" cy="579438"/>
          </a:xfrm>
          <a:prstGeom prst="rect">
            <a:avLst/>
          </a:prstGeom>
          <a:noFill/>
          <a:ln w="9525">
            <a:noFill/>
            <a:miter lim="800000"/>
            <a:headEnd/>
            <a:tailEnd/>
          </a:ln>
        </p:spPr>
        <p:txBody>
          <a:bodyPr>
            <a:spAutoFit/>
          </a:bodyPr>
          <a:lstStyle/>
          <a:p>
            <a:pPr>
              <a:spcBef>
                <a:spcPct val="50000"/>
              </a:spcBef>
            </a:pPr>
            <a:r>
              <a:rPr lang="en-US" dirty="0"/>
              <a:t>Salt</a:t>
            </a:r>
          </a:p>
        </p:txBody>
      </p:sp>
      <p:sp>
        <p:nvSpPr>
          <p:cNvPr id="44036" name="Text Box 8"/>
          <p:cNvSpPr txBox="1">
            <a:spLocks noChangeArrowheads="1"/>
          </p:cNvSpPr>
          <p:nvPr/>
        </p:nvSpPr>
        <p:spPr bwMode="auto">
          <a:xfrm>
            <a:off x="3870325" y="584200"/>
            <a:ext cx="2209800" cy="579438"/>
          </a:xfrm>
          <a:prstGeom prst="rect">
            <a:avLst/>
          </a:prstGeom>
          <a:noFill/>
          <a:ln w="9525">
            <a:noFill/>
            <a:miter lim="800000"/>
            <a:headEnd/>
            <a:tailEnd/>
          </a:ln>
        </p:spPr>
        <p:txBody>
          <a:bodyPr>
            <a:spAutoFit/>
          </a:bodyPr>
          <a:lstStyle/>
          <a:p>
            <a:pPr>
              <a:spcBef>
                <a:spcPct val="50000"/>
              </a:spcBef>
            </a:pPr>
            <a:r>
              <a:rPr lang="en-US" dirty="0"/>
              <a:t>Diaper</a:t>
            </a:r>
          </a:p>
        </p:txBody>
      </p:sp>
      <p:sp>
        <p:nvSpPr>
          <p:cNvPr id="44037" name="Line 10"/>
          <p:cNvSpPr>
            <a:spLocks noChangeShapeType="1"/>
          </p:cNvSpPr>
          <p:nvPr/>
        </p:nvSpPr>
        <p:spPr bwMode="auto">
          <a:xfrm flipH="1">
            <a:off x="3238500" y="1206500"/>
            <a:ext cx="508000" cy="2387600"/>
          </a:xfrm>
          <a:prstGeom prst="line">
            <a:avLst/>
          </a:prstGeom>
          <a:noFill/>
          <a:ln w="38100">
            <a:solidFill>
              <a:schemeClr val="bg1"/>
            </a:solidFill>
            <a:round/>
            <a:headEnd/>
            <a:tailEnd type="triangle" w="med" len="med"/>
          </a:ln>
        </p:spPr>
        <p:txBody>
          <a:bodyPr/>
          <a:lstStyle/>
          <a:p>
            <a:endParaRPr lang="en-US"/>
          </a:p>
        </p:txBody>
      </p:sp>
      <p:sp>
        <p:nvSpPr>
          <p:cNvPr id="44038" name="Line 11"/>
          <p:cNvSpPr>
            <a:spLocks noChangeShapeType="1"/>
          </p:cNvSpPr>
          <p:nvPr/>
        </p:nvSpPr>
        <p:spPr bwMode="auto">
          <a:xfrm>
            <a:off x="5130800" y="1193800"/>
            <a:ext cx="889000" cy="1460500"/>
          </a:xfrm>
          <a:prstGeom prst="line">
            <a:avLst/>
          </a:prstGeom>
          <a:noFill/>
          <a:ln w="38100">
            <a:solidFill>
              <a:schemeClr val="bg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UpheavalLuft_eng"/>
          <p:cNvPicPr>
            <a:picLocks noChangeAspect="1" noChangeArrowheads="1"/>
          </p:cNvPicPr>
          <p:nvPr/>
        </p:nvPicPr>
        <p:blipFill>
          <a:blip r:embed="rId3"/>
          <a:srcRect/>
          <a:stretch>
            <a:fillRect/>
          </a:stretch>
        </p:blipFill>
        <p:spPr bwMode="auto">
          <a:xfrm>
            <a:off x="0" y="0"/>
            <a:ext cx="9144000" cy="699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growabrain.typepad.com/photos/uncategorized/water_drip.gif"/>
          <p:cNvPicPr>
            <a:picLocks noChangeAspect="1" noChangeArrowheads="1"/>
          </p:cNvPicPr>
          <p:nvPr/>
        </p:nvPicPr>
        <p:blipFill>
          <a:blip r:embed="rId3"/>
          <a:srcRect/>
          <a:stretch>
            <a:fillRect/>
          </a:stretch>
        </p:blipFill>
        <p:spPr bwMode="auto">
          <a:xfrm>
            <a:off x="0" y="152400"/>
            <a:ext cx="9164638"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centraluplift_eng"/>
          <p:cNvPicPr>
            <a:picLocks noChangeAspect="1" noChangeArrowheads="1"/>
          </p:cNvPicPr>
          <p:nvPr/>
        </p:nvPicPr>
        <p:blipFill>
          <a:blip r:embed="rId3"/>
          <a:srcRect/>
          <a:stretch>
            <a:fillRect/>
          </a:stretch>
        </p:blipFill>
        <p:spPr bwMode="auto">
          <a:xfrm>
            <a:off x="1371600" y="0"/>
            <a:ext cx="6367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C:\Documents and Settings\Gary Jacobson\Desktop\Clip4.jpg"/>
          <p:cNvPicPr>
            <a:picLocks noChangeAspect="1" noChangeArrowheads="1"/>
          </p:cNvPicPr>
          <p:nvPr/>
        </p:nvPicPr>
        <p:blipFill>
          <a:blip r:embed="rId3"/>
          <a:srcRect/>
          <a:stretch>
            <a:fillRect/>
          </a:stretch>
        </p:blipFill>
        <p:spPr bwMode="auto">
          <a:xfrm>
            <a:off x="563563" y="-9525"/>
            <a:ext cx="7985125" cy="6867525"/>
          </a:xfrm>
          <a:prstGeom prst="rect">
            <a:avLst/>
          </a:prstGeom>
          <a:noFill/>
          <a:ln w="9525">
            <a:noFill/>
            <a:miter lim="800000"/>
            <a:headEnd/>
            <a:tailEnd/>
          </a:ln>
        </p:spPr>
      </p:pic>
      <p:sp>
        <p:nvSpPr>
          <p:cNvPr id="5" name="TextBox 4"/>
          <p:cNvSpPr txBox="1"/>
          <p:nvPr/>
        </p:nvSpPr>
        <p:spPr>
          <a:xfrm>
            <a:off x="2560638" y="2447925"/>
            <a:ext cx="3521075" cy="584200"/>
          </a:xfrm>
          <a:prstGeom prst="rect">
            <a:avLst/>
          </a:prstGeom>
          <a:noFill/>
        </p:spPr>
        <p:txBody>
          <a:bodyPr>
            <a:spAutoFit/>
          </a:bodyPr>
          <a:lstStyle/>
          <a:p>
            <a:pPr>
              <a:defRPr/>
            </a:pPr>
            <a:r>
              <a:rPr lang="en-US" dirty="0">
                <a:solidFill>
                  <a:schemeClr val="tx1"/>
                </a:solidFill>
                <a:effectLst>
                  <a:outerShdw blurRad="38100" dist="38100" dir="2700000" algn="tl">
                    <a:schemeClr val="bg1">
                      <a:alpha val="43000"/>
                    </a:schemeClr>
                  </a:outerShdw>
                </a:effectLst>
              </a:rPr>
              <a:t>Shatter cone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upheaval6_en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z.about.com/d/geology/1/0/S/G/utahmap.jpg"/>
          <p:cNvPicPr>
            <a:picLocks noChangeAspect="1" noChangeArrowheads="1"/>
          </p:cNvPicPr>
          <p:nvPr/>
        </p:nvPicPr>
        <p:blipFill>
          <a:blip r:embed="rId3"/>
          <a:srcRect/>
          <a:stretch>
            <a:fillRect/>
          </a:stretch>
        </p:blipFill>
        <p:spPr bwMode="auto">
          <a:xfrm>
            <a:off x="0" y="-5143500"/>
            <a:ext cx="9144000" cy="12001500"/>
          </a:xfrm>
          <a:prstGeom prst="rect">
            <a:avLst/>
          </a:prstGeom>
          <a:noFill/>
          <a:ln w="9525">
            <a:noFill/>
            <a:miter lim="800000"/>
            <a:headEnd/>
            <a:tailEnd/>
          </a:ln>
        </p:spPr>
      </p:pic>
      <p:sp>
        <p:nvSpPr>
          <p:cNvPr id="9" name="AutoShape 3"/>
          <p:cNvSpPr>
            <a:spLocks noChangeArrowheads="1"/>
          </p:cNvSpPr>
          <p:nvPr/>
        </p:nvSpPr>
        <p:spPr bwMode="auto">
          <a:xfrm>
            <a:off x="7924800" y="2057400"/>
            <a:ext cx="304800" cy="3048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6148" name="Freeform 10"/>
          <p:cNvSpPr>
            <a:spLocks noChangeArrowheads="1"/>
          </p:cNvSpPr>
          <p:nvPr/>
        </p:nvSpPr>
        <p:spPr bwMode="auto">
          <a:xfrm>
            <a:off x="6305550" y="2557463"/>
            <a:ext cx="1722438" cy="3922712"/>
          </a:xfrm>
          <a:custGeom>
            <a:avLst/>
            <a:gdLst>
              <a:gd name="T0" fmla="*/ 54205525 w 1011131"/>
              <a:gd name="T1" fmla="*/ 7557858 h 2228137"/>
              <a:gd name="T2" fmla="*/ 46461877 w 1011131"/>
              <a:gd name="T3" fmla="*/ 13856156 h 2228137"/>
              <a:gd name="T4" fmla="*/ 43558036 w 1011131"/>
              <a:gd name="T5" fmla="*/ 23933361 h 2228137"/>
              <a:gd name="T6" fmla="*/ 37750245 w 1011131"/>
              <a:gd name="T7" fmla="*/ 28971982 h 2228137"/>
              <a:gd name="T8" fmla="*/ 33878421 w 1011131"/>
              <a:gd name="T9" fmla="*/ 42828156 h 2228137"/>
              <a:gd name="T10" fmla="*/ 27102749 w 1011131"/>
              <a:gd name="T11" fmla="*/ 52905399 h 2228137"/>
              <a:gd name="T12" fmla="*/ 25166810 w 1011131"/>
              <a:gd name="T13" fmla="*/ 60463261 h 2228137"/>
              <a:gd name="T14" fmla="*/ 18391172 w 1011131"/>
              <a:gd name="T15" fmla="*/ 65501826 h 2228137"/>
              <a:gd name="T16" fmla="*/ 10647527 w 1011131"/>
              <a:gd name="T17" fmla="*/ 70540504 h 2228137"/>
              <a:gd name="T18" fmla="*/ 9679543 w 1011131"/>
              <a:gd name="T19" fmla="*/ 78098351 h 2228137"/>
              <a:gd name="T20" fmla="*/ 8711635 w 1011131"/>
              <a:gd name="T21" fmla="*/ 83136973 h 2228137"/>
              <a:gd name="T22" fmla="*/ 11615483 w 1011131"/>
              <a:gd name="T23" fmla="*/ 91954575 h 2228137"/>
              <a:gd name="T24" fmla="*/ 14519361 w 1011131"/>
              <a:gd name="T25" fmla="*/ 99512479 h 2228137"/>
              <a:gd name="T26" fmla="*/ 17423175 w 1011131"/>
              <a:gd name="T27" fmla="*/ 109589609 h 2228137"/>
              <a:gd name="T28" fmla="*/ 17423175 w 1011131"/>
              <a:gd name="T29" fmla="*/ 109589609 h 2228137"/>
              <a:gd name="T30" fmla="*/ 12583459 w 1011131"/>
              <a:gd name="T31" fmla="*/ 128484369 h 2228137"/>
              <a:gd name="T32" fmla="*/ 8711635 w 1011131"/>
              <a:gd name="T33" fmla="*/ 136042442 h 2228137"/>
              <a:gd name="T34" fmla="*/ 4839727 w 1011131"/>
              <a:gd name="T35" fmla="*/ 143600290 h 2228137"/>
              <a:gd name="T36" fmla="*/ 1935889 w 1011131"/>
              <a:gd name="T37" fmla="*/ 152417835 h 2228137"/>
              <a:gd name="T38" fmla="*/ 0 w 1011131"/>
              <a:gd name="T39" fmla="*/ 163754551 h 2228137"/>
              <a:gd name="T40" fmla="*/ 2903840 w 1011131"/>
              <a:gd name="T41" fmla="*/ 180130056 h 2228137"/>
              <a:gd name="T42" fmla="*/ 2903840 w 1011131"/>
              <a:gd name="T43" fmla="*/ 187688242 h 2228137"/>
              <a:gd name="T44" fmla="*/ 5807728 w 1011131"/>
              <a:gd name="T45" fmla="*/ 195245865 h 2228137"/>
              <a:gd name="T46" fmla="*/ 10647527 w 1011131"/>
              <a:gd name="T47" fmla="*/ 199024957 h 2228137"/>
              <a:gd name="T48" fmla="*/ 15487290 w 1011131"/>
              <a:gd name="T49" fmla="*/ 205323108 h 2228137"/>
              <a:gd name="T50" fmla="*/ 30006651 w 1011131"/>
              <a:gd name="T51" fmla="*/ 204063635 h 2228137"/>
              <a:gd name="T52" fmla="*/ 41622042 w 1011131"/>
              <a:gd name="T53" fmla="*/ 196505562 h 2228137"/>
              <a:gd name="T54" fmla="*/ 49365745 w 1011131"/>
              <a:gd name="T55" fmla="*/ 185168847 h 2228137"/>
              <a:gd name="T56" fmla="*/ 59045346 w 1011131"/>
              <a:gd name="T57" fmla="*/ 171312511 h 2228137"/>
              <a:gd name="T58" fmla="*/ 63885017 w 1011131"/>
              <a:gd name="T59" fmla="*/ 154937005 h 2228137"/>
              <a:gd name="T60" fmla="*/ 66788995 w 1011131"/>
              <a:gd name="T61" fmla="*/ 132263462 h 2228137"/>
              <a:gd name="T62" fmla="*/ 66788995 w 1011131"/>
              <a:gd name="T63" fmla="*/ 117147682 h 2228137"/>
              <a:gd name="T64" fmla="*/ 65820984 w 1011131"/>
              <a:gd name="T65" fmla="*/ 105810798 h 2228137"/>
              <a:gd name="T66" fmla="*/ 62917170 w 1011131"/>
              <a:gd name="T67" fmla="*/ 94473857 h 2228137"/>
              <a:gd name="T68" fmla="*/ 63885017 w 1011131"/>
              <a:gd name="T69" fmla="*/ 79357993 h 2228137"/>
              <a:gd name="T70" fmla="*/ 66788995 w 1011131"/>
              <a:gd name="T71" fmla="*/ 64242241 h 2228137"/>
              <a:gd name="T72" fmla="*/ 68724852 w 1011131"/>
              <a:gd name="T73" fmla="*/ 55424653 h 2228137"/>
              <a:gd name="T74" fmla="*/ 71628775 w 1011131"/>
              <a:gd name="T75" fmla="*/ 40308817 h 2228137"/>
              <a:gd name="T76" fmla="*/ 69692754 w 1011131"/>
              <a:gd name="T77" fmla="*/ 30231602 h 2228137"/>
              <a:gd name="T78" fmla="*/ 69692754 w 1011131"/>
              <a:gd name="T79" fmla="*/ 16375471 h 2228137"/>
              <a:gd name="T80" fmla="*/ 67756896 w 1011131"/>
              <a:gd name="T81" fmla="*/ 5038620 h 2228137"/>
              <a:gd name="T82" fmla="*/ 63885017 w 1011131"/>
              <a:gd name="T83" fmla="*/ 0 h 2228137"/>
              <a:gd name="T84" fmla="*/ 60013302 w 1011131"/>
              <a:gd name="T85" fmla="*/ 3778954 h 2228137"/>
              <a:gd name="T86" fmla="*/ 54205525 w 1011131"/>
              <a:gd name="T87" fmla="*/ 7557858 h 22281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11131"/>
              <a:gd name="T133" fmla="*/ 0 h 2228137"/>
              <a:gd name="T134" fmla="*/ 1011131 w 1011131"/>
              <a:gd name="T135" fmla="*/ 2228137 h 22281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11131" h="2228137">
                <a:moveTo>
                  <a:pt x="764274" y="81886"/>
                </a:moveTo>
                <a:lnTo>
                  <a:pt x="655092" y="150125"/>
                </a:lnTo>
                <a:lnTo>
                  <a:pt x="614149" y="259307"/>
                </a:lnTo>
                <a:lnTo>
                  <a:pt x="532262" y="313898"/>
                </a:lnTo>
                <a:lnTo>
                  <a:pt x="477671" y="464024"/>
                </a:lnTo>
                <a:lnTo>
                  <a:pt x="382137" y="573206"/>
                </a:lnTo>
                <a:cubicBezTo>
                  <a:pt x="353151" y="645668"/>
                  <a:pt x="354841" y="616946"/>
                  <a:pt x="354841" y="655092"/>
                </a:cubicBezTo>
                <a:lnTo>
                  <a:pt x="259307" y="709683"/>
                </a:lnTo>
                <a:lnTo>
                  <a:pt x="150125" y="764274"/>
                </a:lnTo>
                <a:cubicBezTo>
                  <a:pt x="134270" y="827692"/>
                  <a:pt x="136477" y="800108"/>
                  <a:pt x="136477" y="846161"/>
                </a:cubicBezTo>
                <a:lnTo>
                  <a:pt x="122830" y="900752"/>
                </a:lnTo>
                <a:cubicBezTo>
                  <a:pt x="165807" y="986708"/>
                  <a:pt x="163773" y="952122"/>
                  <a:pt x="163773" y="996286"/>
                </a:cubicBezTo>
                <a:cubicBezTo>
                  <a:pt x="207057" y="1068426"/>
                  <a:pt x="204716" y="1037999"/>
                  <a:pt x="204716" y="1078173"/>
                </a:cubicBezTo>
                <a:cubicBezTo>
                  <a:pt x="247451" y="1177888"/>
                  <a:pt x="245659" y="1139061"/>
                  <a:pt x="245659" y="1187355"/>
                </a:cubicBezTo>
                <a:cubicBezTo>
                  <a:pt x="175891" y="1382708"/>
                  <a:pt x="177421" y="1310794"/>
                  <a:pt x="177421" y="1392071"/>
                </a:cubicBezTo>
                <a:cubicBezTo>
                  <a:pt x="119988" y="1463862"/>
                  <a:pt x="122830" y="1431181"/>
                  <a:pt x="122830" y="1473958"/>
                </a:cubicBezTo>
                <a:cubicBezTo>
                  <a:pt x="65396" y="1545749"/>
                  <a:pt x="68238" y="1513067"/>
                  <a:pt x="68238" y="1555844"/>
                </a:cubicBezTo>
                <a:lnTo>
                  <a:pt x="27295" y="1651379"/>
                </a:lnTo>
                <a:lnTo>
                  <a:pt x="0" y="1774209"/>
                </a:lnTo>
                <a:lnTo>
                  <a:pt x="40943" y="1951630"/>
                </a:lnTo>
                <a:lnTo>
                  <a:pt x="40943" y="2033516"/>
                </a:lnTo>
                <a:cubicBezTo>
                  <a:pt x="84227" y="2105656"/>
                  <a:pt x="81886" y="2075229"/>
                  <a:pt x="81886" y="2115403"/>
                </a:cubicBezTo>
                <a:lnTo>
                  <a:pt x="150125" y="2156346"/>
                </a:lnTo>
                <a:cubicBezTo>
                  <a:pt x="207558" y="2228137"/>
                  <a:pt x="175587" y="2224585"/>
                  <a:pt x="218364" y="2224585"/>
                </a:cubicBezTo>
                <a:cubicBezTo>
                  <a:pt x="413970" y="2210613"/>
                  <a:pt x="345581" y="2210937"/>
                  <a:pt x="423080" y="2210937"/>
                </a:cubicBezTo>
                <a:lnTo>
                  <a:pt x="586853" y="2129050"/>
                </a:lnTo>
                <a:lnTo>
                  <a:pt x="696035" y="2006221"/>
                </a:lnTo>
                <a:lnTo>
                  <a:pt x="832513" y="1856095"/>
                </a:lnTo>
                <a:lnTo>
                  <a:pt x="900752" y="1678674"/>
                </a:lnTo>
                <a:cubicBezTo>
                  <a:pt x="928799" y="1440273"/>
                  <a:pt x="872982" y="1501723"/>
                  <a:pt x="941695" y="1433015"/>
                </a:cubicBezTo>
                <a:lnTo>
                  <a:pt x="941695" y="1269242"/>
                </a:lnTo>
                <a:cubicBezTo>
                  <a:pt x="927483" y="1155545"/>
                  <a:pt x="928047" y="1196737"/>
                  <a:pt x="928047" y="1146412"/>
                </a:cubicBezTo>
                <a:cubicBezTo>
                  <a:pt x="883520" y="1042514"/>
                  <a:pt x="887104" y="1085523"/>
                  <a:pt x="887104" y="1023582"/>
                </a:cubicBezTo>
                <a:cubicBezTo>
                  <a:pt x="901164" y="868926"/>
                  <a:pt x="900752" y="923704"/>
                  <a:pt x="900752" y="859809"/>
                </a:cubicBezTo>
                <a:cubicBezTo>
                  <a:pt x="930042" y="713356"/>
                  <a:pt x="907299" y="764826"/>
                  <a:pt x="941695" y="696036"/>
                </a:cubicBezTo>
                <a:lnTo>
                  <a:pt x="968991" y="600501"/>
                </a:lnTo>
                <a:cubicBezTo>
                  <a:pt x="1011131" y="445987"/>
                  <a:pt x="1009934" y="502245"/>
                  <a:pt x="1009934" y="436728"/>
                </a:cubicBezTo>
                <a:lnTo>
                  <a:pt x="982638" y="327546"/>
                </a:lnTo>
                <a:lnTo>
                  <a:pt x="982638" y="177421"/>
                </a:lnTo>
                <a:lnTo>
                  <a:pt x="955343" y="54591"/>
                </a:lnTo>
                <a:lnTo>
                  <a:pt x="900752" y="0"/>
                </a:lnTo>
                <a:lnTo>
                  <a:pt x="846161" y="40943"/>
                </a:lnTo>
                <a:lnTo>
                  <a:pt x="764274" y="81886"/>
                </a:lnTo>
                <a:close/>
              </a:path>
            </a:pathLst>
          </a:custGeom>
          <a:solidFill>
            <a:srgbClr val="FF0000">
              <a:alpha val="50195"/>
            </a:srgbClr>
          </a:solidFill>
          <a:ln w="25400" algn="ctr">
            <a:solidFill>
              <a:schemeClr val="tx1"/>
            </a:solidFill>
            <a:round/>
            <a:headEnd/>
            <a:tailEnd/>
          </a:ln>
        </p:spPr>
        <p:txBody>
          <a:bodyPr/>
          <a:lstStyle/>
          <a:p>
            <a:endParaRPr lang="en-US"/>
          </a:p>
        </p:txBody>
      </p:sp>
      <p:sp>
        <p:nvSpPr>
          <p:cNvPr id="6149" name="Freeform 12"/>
          <p:cNvSpPr>
            <a:spLocks noChangeArrowheads="1"/>
          </p:cNvSpPr>
          <p:nvPr/>
        </p:nvSpPr>
        <p:spPr bwMode="auto">
          <a:xfrm>
            <a:off x="6586538" y="4649788"/>
            <a:ext cx="1317625" cy="1719262"/>
          </a:xfrm>
          <a:custGeom>
            <a:avLst/>
            <a:gdLst>
              <a:gd name="T0" fmla="*/ 1960930418 w 464024"/>
              <a:gd name="T1" fmla="*/ 0 h 1774209"/>
              <a:gd name="T2" fmla="*/ 918087541 w 464024"/>
              <a:gd name="T3" fmla="*/ 563201 h 1774209"/>
              <a:gd name="T4" fmla="*/ 0 w 464024"/>
              <a:gd name="T5" fmla="*/ 1380283 h 1774209"/>
              <a:gd name="T6" fmla="*/ 0 60000 65536"/>
              <a:gd name="T7" fmla="*/ 0 60000 65536"/>
              <a:gd name="T8" fmla="*/ 0 60000 65536"/>
              <a:gd name="T9" fmla="*/ 0 w 464024"/>
              <a:gd name="T10" fmla="*/ 0 h 1774209"/>
              <a:gd name="T11" fmla="*/ 464024 w 464024"/>
              <a:gd name="T12" fmla="*/ 1774209 h 1774209"/>
            </a:gdLst>
            <a:ahLst/>
            <a:cxnLst>
              <a:cxn ang="T6">
                <a:pos x="T0" y="T1"/>
              </a:cxn>
              <a:cxn ang="T7">
                <a:pos x="T2" y="T3"/>
              </a:cxn>
              <a:cxn ang="T8">
                <a:pos x="T4" y="T5"/>
              </a:cxn>
            </a:cxnLst>
            <a:rect l="T9" t="T10" r="T11" b="T12"/>
            <a:pathLst>
              <a:path w="464024" h="1774209">
                <a:moveTo>
                  <a:pt x="464024" y="0"/>
                </a:moveTo>
                <a:cubicBezTo>
                  <a:pt x="368883" y="246028"/>
                  <a:pt x="296289" y="444903"/>
                  <a:pt x="217251" y="723936"/>
                </a:cubicBezTo>
                <a:cubicBezTo>
                  <a:pt x="109860" y="1129837"/>
                  <a:pt x="37608" y="1536748"/>
                  <a:pt x="0" y="1774209"/>
                </a:cubicBezTo>
              </a:path>
            </a:pathLst>
          </a:custGeom>
          <a:noFill/>
          <a:ln w="38100" algn="ctr">
            <a:solidFill>
              <a:schemeClr val="tx1"/>
            </a:solidFill>
            <a:round/>
            <a:headEnd/>
            <a:tailEnd/>
          </a:ln>
        </p:spPr>
        <p:txBody>
          <a:bodyPr/>
          <a:lstStyle/>
          <a:p>
            <a:endParaRPr lang="en-US"/>
          </a:p>
        </p:txBody>
      </p:sp>
      <p:cxnSp>
        <p:nvCxnSpPr>
          <p:cNvPr id="6150" name="Straight Arrow Connector 13"/>
          <p:cNvCxnSpPr>
            <a:cxnSpLocks noChangeShapeType="1"/>
          </p:cNvCxnSpPr>
          <p:nvPr/>
        </p:nvCxnSpPr>
        <p:spPr bwMode="auto">
          <a:xfrm>
            <a:off x="6962775" y="5100638"/>
            <a:ext cx="539750" cy="454025"/>
          </a:xfrm>
          <a:prstGeom prst="straightConnector1">
            <a:avLst/>
          </a:prstGeom>
          <a:noFill/>
          <a:ln w="38100" algn="ctr">
            <a:solidFill>
              <a:schemeClr val="tx1"/>
            </a:solidFill>
            <a:round/>
            <a:headEnd type="triangle" w="med" len="med"/>
            <a:tailEnd type="triangle" w="med" len="med"/>
          </a:ln>
        </p:spPr>
      </p:cxnSp>
      <p:sp>
        <p:nvSpPr>
          <p:cNvPr id="16" name="TextBox 15"/>
          <p:cNvSpPr txBox="1"/>
          <p:nvPr/>
        </p:nvSpPr>
        <p:spPr>
          <a:xfrm>
            <a:off x="4200525" y="4362450"/>
            <a:ext cx="2606675" cy="1076325"/>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Monument Uplift</a:t>
            </a:r>
          </a:p>
        </p:txBody>
      </p:sp>
      <p:sp>
        <p:nvSpPr>
          <p:cNvPr id="18" name="AutoShape 3"/>
          <p:cNvSpPr>
            <a:spLocks noChangeArrowheads="1"/>
          </p:cNvSpPr>
          <p:nvPr/>
        </p:nvSpPr>
        <p:spPr bwMode="auto">
          <a:xfrm>
            <a:off x="7239000" y="3200400"/>
            <a:ext cx="457200" cy="457200"/>
          </a:xfrm>
          <a:prstGeom prst="star5">
            <a:avLst/>
          </a:prstGeom>
          <a:solidFill>
            <a:schemeClr val="bg1"/>
          </a:solidFill>
          <a:ln w="1905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en-US" dirty="0"/>
          </a:p>
        </p:txBody>
      </p:sp>
      <p:sp>
        <p:nvSpPr>
          <p:cNvPr id="19" name="Text Box 4"/>
          <p:cNvSpPr txBox="1">
            <a:spLocks noChangeArrowheads="1"/>
          </p:cNvSpPr>
          <p:nvPr/>
        </p:nvSpPr>
        <p:spPr bwMode="auto">
          <a:xfrm>
            <a:off x="5943600" y="1981200"/>
            <a:ext cx="2819400" cy="1066800"/>
          </a:xfrm>
          <a:prstGeom prst="rect">
            <a:avLst/>
          </a:prstGeom>
          <a:noFill/>
          <a:ln w="9525">
            <a:noFill/>
            <a:miter lim="800000"/>
            <a:headEnd/>
            <a:tailEnd/>
          </a:ln>
          <a:effectLst/>
        </p:spPr>
        <p:txBody>
          <a:bodyPr>
            <a:spAutoFit/>
          </a:bodyPr>
          <a:lstStyle/>
          <a:p>
            <a:pPr algn="l">
              <a:spcBef>
                <a:spcPct val="50000"/>
              </a:spcBef>
              <a:defRPr/>
            </a:pPr>
            <a:r>
              <a:rPr lang="en-US" dirty="0">
                <a:effectLst>
                  <a:outerShdw blurRad="38100" dist="38100" dir="2700000" algn="tl">
                    <a:srgbClr val="000000">
                      <a:alpha val="43137"/>
                    </a:srgbClr>
                  </a:outerShdw>
                </a:effectLst>
              </a:rPr>
              <a:t>Canyonlands National Park</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nyonlands map"/>
          <p:cNvPicPr>
            <a:picLocks noChangeAspect="1" noChangeArrowheads="1"/>
          </p:cNvPicPr>
          <p:nvPr/>
        </p:nvPicPr>
        <p:blipFill>
          <a:blip r:embed="rId3"/>
          <a:srcRect/>
          <a:stretch>
            <a:fillRect/>
          </a:stretch>
        </p:blipFill>
        <p:spPr bwMode="auto">
          <a:xfrm>
            <a:off x="2133600" y="0"/>
            <a:ext cx="4935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our corners"/>
          <p:cNvPicPr>
            <a:picLocks noChangeAspect="1" noChangeArrowheads="1"/>
          </p:cNvPicPr>
          <p:nvPr/>
        </p:nvPicPr>
        <p:blipFill>
          <a:blip r:embed="rId3"/>
          <a:srcRect/>
          <a:stretch>
            <a:fillRect/>
          </a:stretch>
        </p:blipFill>
        <p:spPr bwMode="auto">
          <a:xfrm>
            <a:off x="1536700" y="0"/>
            <a:ext cx="6450013" cy="6858000"/>
          </a:xfrm>
          <a:prstGeom prst="rect">
            <a:avLst/>
          </a:prstGeom>
          <a:noFill/>
          <a:ln w="9525">
            <a:noFill/>
            <a:miter lim="800000"/>
            <a:headEnd/>
            <a:tailEnd/>
          </a:ln>
        </p:spPr>
      </p:pic>
      <p:pic>
        <p:nvPicPr>
          <p:cNvPr id="8195" name="Picture 2" descr="C:\Documents and Settings\Gary Jacobson\Desktop\colorado plateau.tif"/>
          <p:cNvPicPr>
            <a:picLocks noChangeAspect="1" noChangeArrowheads="1"/>
          </p:cNvPicPr>
          <p:nvPr/>
        </p:nvPicPr>
        <p:blipFill>
          <a:blip r:embed="rId4"/>
          <a:srcRect/>
          <a:stretch>
            <a:fillRect/>
          </a:stretch>
        </p:blipFill>
        <p:spPr bwMode="auto">
          <a:xfrm>
            <a:off x="1257300" y="-182563"/>
            <a:ext cx="6629400" cy="7040563"/>
          </a:xfrm>
          <a:prstGeom prst="rect">
            <a:avLst/>
          </a:prstGeom>
          <a:noFill/>
          <a:ln w="9525">
            <a:noFill/>
            <a:miter lim="800000"/>
            <a:headEnd/>
            <a:tailEnd/>
          </a:ln>
        </p:spPr>
      </p:pic>
      <p:sp>
        <p:nvSpPr>
          <p:cNvPr id="8196" name="8-Point Star 2"/>
          <p:cNvSpPr>
            <a:spLocks noChangeArrowheads="1"/>
          </p:cNvSpPr>
          <p:nvPr/>
        </p:nvSpPr>
        <p:spPr bwMode="auto">
          <a:xfrm>
            <a:off x="4152900" y="1676400"/>
            <a:ext cx="609600" cy="609600"/>
          </a:xfrm>
          <a:prstGeom prst="star8">
            <a:avLst>
              <a:gd name="adj" fmla="val 15278"/>
            </a:avLst>
          </a:prstGeom>
          <a:solidFill>
            <a:srgbClr val="FF0000"/>
          </a:solidFill>
          <a:ln w="25400" algn="ctr">
            <a:solidFill>
              <a:schemeClr val="tx1"/>
            </a:solidFill>
            <a:round/>
            <a:headEnd/>
            <a:tailEnd type="triangle" w="med" len="med"/>
          </a:ln>
        </p:spPr>
        <p:txBody>
          <a:bodyPr/>
          <a:lstStyle/>
          <a:p>
            <a:endParaRPr lang="en-US"/>
          </a:p>
        </p:txBody>
      </p:sp>
      <p:sp>
        <p:nvSpPr>
          <p:cNvPr id="15" name="TextBox 14"/>
          <p:cNvSpPr txBox="1"/>
          <p:nvPr/>
        </p:nvSpPr>
        <p:spPr>
          <a:xfrm>
            <a:off x="1638300" y="3657600"/>
            <a:ext cx="2209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Grand Canyon</a:t>
            </a:r>
          </a:p>
        </p:txBody>
      </p:sp>
      <p:sp>
        <p:nvSpPr>
          <p:cNvPr id="8198" name="8-Point Star 2"/>
          <p:cNvSpPr>
            <a:spLocks noChangeArrowheads="1"/>
          </p:cNvSpPr>
          <p:nvPr/>
        </p:nvSpPr>
        <p:spPr bwMode="auto">
          <a:xfrm>
            <a:off x="2476500" y="3124200"/>
            <a:ext cx="609600" cy="609600"/>
          </a:xfrm>
          <a:prstGeom prst="star8">
            <a:avLst>
              <a:gd name="adj" fmla="val 15278"/>
            </a:avLst>
          </a:prstGeom>
          <a:solidFill>
            <a:srgbClr val="FF0000"/>
          </a:solidFill>
          <a:ln w="25400" algn="ctr">
            <a:solidFill>
              <a:schemeClr val="tx1"/>
            </a:solidFill>
            <a:round/>
            <a:headEnd/>
            <a:tailEnd type="triangle" w="med" len="med"/>
          </a:ln>
        </p:spPr>
        <p:txBody>
          <a:bodyPr/>
          <a:lstStyle/>
          <a:p>
            <a:endParaRPr lang="en-US"/>
          </a:p>
        </p:txBody>
      </p:sp>
      <p:sp>
        <p:nvSpPr>
          <p:cNvPr id="16" name="TextBox 15"/>
          <p:cNvSpPr txBox="1"/>
          <p:nvPr/>
        </p:nvSpPr>
        <p:spPr>
          <a:xfrm>
            <a:off x="4686300" y="1676400"/>
            <a:ext cx="2743200" cy="584200"/>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Canyonlands</a:t>
            </a:r>
          </a:p>
        </p:txBody>
      </p:sp>
      <p:sp>
        <p:nvSpPr>
          <p:cNvPr id="17" name="TextBox 16"/>
          <p:cNvSpPr txBox="1"/>
          <p:nvPr/>
        </p:nvSpPr>
        <p:spPr>
          <a:xfrm>
            <a:off x="0" y="3600450"/>
            <a:ext cx="1676400" cy="1200150"/>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Entire Paleozoic exposed</a:t>
            </a:r>
          </a:p>
        </p:txBody>
      </p:sp>
      <p:sp>
        <p:nvSpPr>
          <p:cNvPr id="18" name="TextBox 17"/>
          <p:cNvSpPr txBox="1"/>
          <p:nvPr/>
        </p:nvSpPr>
        <p:spPr>
          <a:xfrm>
            <a:off x="7315200" y="1371600"/>
            <a:ext cx="2133600" cy="1200150"/>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Upper Paleozoic exposed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90"/>
          <p:cNvPicPr>
            <a:picLocks noChangeAspect="1" noChangeArrowheads="1"/>
          </p:cNvPicPr>
          <p:nvPr/>
        </p:nvPicPr>
        <p:blipFill>
          <a:blip r:embed="rId3"/>
          <a:srcRect/>
          <a:stretch>
            <a:fillRect/>
          </a:stretch>
        </p:blipFill>
        <p:spPr bwMode="auto">
          <a:xfrm>
            <a:off x="0" y="533400"/>
            <a:ext cx="9144000" cy="5778500"/>
          </a:xfrm>
          <a:prstGeom prst="rect">
            <a:avLst/>
          </a:prstGeom>
          <a:noFill/>
          <a:ln w="9525">
            <a:noFill/>
            <a:miter lim="800000"/>
            <a:headEnd/>
            <a:tailEnd/>
          </a:ln>
        </p:spPr>
      </p:pic>
      <p:sp>
        <p:nvSpPr>
          <p:cNvPr id="3" name="TextBox 2"/>
          <p:cNvSpPr txBox="1"/>
          <p:nvPr/>
        </p:nvSpPr>
        <p:spPr>
          <a:xfrm>
            <a:off x="228600" y="2667000"/>
            <a:ext cx="2209800" cy="1077913"/>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Rheic Ocean</a:t>
            </a:r>
          </a:p>
        </p:txBody>
      </p:sp>
      <p:cxnSp>
        <p:nvCxnSpPr>
          <p:cNvPr id="9220" name="Straight Arrow Connector 4"/>
          <p:cNvCxnSpPr>
            <a:cxnSpLocks noChangeShapeType="1"/>
          </p:cNvCxnSpPr>
          <p:nvPr/>
        </p:nvCxnSpPr>
        <p:spPr bwMode="auto">
          <a:xfrm>
            <a:off x="1524000" y="3657600"/>
            <a:ext cx="1143000" cy="609600"/>
          </a:xfrm>
          <a:prstGeom prst="straightConnector1">
            <a:avLst/>
          </a:prstGeom>
          <a:noFill/>
          <a:ln w="38100" algn="ctr">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342"/>
          <p:cNvPicPr>
            <a:picLocks noChangeAspect="1" noChangeArrowheads="1"/>
          </p:cNvPicPr>
          <p:nvPr/>
        </p:nvPicPr>
        <p:blipFill>
          <a:blip r:embed="rId3"/>
          <a:srcRect/>
          <a:stretch>
            <a:fillRect/>
          </a:stretch>
        </p:blipFill>
        <p:spPr bwMode="auto">
          <a:xfrm>
            <a:off x="0" y="609600"/>
            <a:ext cx="9144000" cy="577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1905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3107</TotalTime>
  <Words>1703</Words>
  <Application>Microsoft Office PowerPoint</Application>
  <PresentationFormat>On-screen Show (4:3)</PresentationFormat>
  <Paragraphs>151</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128</cp:revision>
  <dcterms:created xsi:type="dcterms:W3CDTF">2005-03-07T16:21:59Z</dcterms:created>
  <dcterms:modified xsi:type="dcterms:W3CDTF">2008-09-19T19:08:04Z</dcterms:modified>
</cp:coreProperties>
</file>